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5"/>
  </p:notesMasterIdLst>
  <p:sldIdLst>
    <p:sldId id="400" r:id="rId2"/>
    <p:sldId id="392" r:id="rId3"/>
    <p:sldId id="346" r:id="rId4"/>
    <p:sldId id="345" r:id="rId5"/>
    <p:sldId id="308" r:id="rId6"/>
    <p:sldId id="309" r:id="rId7"/>
    <p:sldId id="393" r:id="rId8"/>
    <p:sldId id="394" r:id="rId9"/>
    <p:sldId id="395" r:id="rId10"/>
    <p:sldId id="397" r:id="rId11"/>
    <p:sldId id="401" r:id="rId12"/>
    <p:sldId id="402" r:id="rId13"/>
    <p:sldId id="364" r:id="rId14"/>
    <p:sldId id="366" r:id="rId15"/>
    <p:sldId id="275" r:id="rId16"/>
    <p:sldId id="296" r:id="rId17"/>
    <p:sldId id="274" r:id="rId18"/>
    <p:sldId id="259" r:id="rId19"/>
    <p:sldId id="291" r:id="rId20"/>
    <p:sldId id="295" r:id="rId21"/>
    <p:sldId id="290" r:id="rId22"/>
    <p:sldId id="292" r:id="rId23"/>
    <p:sldId id="269" r:id="rId24"/>
    <p:sldId id="280" r:id="rId25"/>
    <p:sldId id="270" r:id="rId26"/>
    <p:sldId id="289" r:id="rId27"/>
    <p:sldId id="283" r:id="rId28"/>
    <p:sldId id="284" r:id="rId29"/>
    <p:sldId id="372" r:id="rId30"/>
    <p:sldId id="403" r:id="rId31"/>
    <p:sldId id="404" r:id="rId32"/>
    <p:sldId id="405" r:id="rId33"/>
    <p:sldId id="406" r:id="rId34"/>
    <p:sldId id="356" r:id="rId35"/>
    <p:sldId id="357" r:id="rId36"/>
    <p:sldId id="358" r:id="rId37"/>
    <p:sldId id="359" r:id="rId38"/>
    <p:sldId id="407" r:id="rId39"/>
    <p:sldId id="408" r:id="rId40"/>
    <p:sldId id="409" r:id="rId41"/>
    <p:sldId id="410" r:id="rId42"/>
    <p:sldId id="411" r:id="rId43"/>
    <p:sldId id="412" r:id="rId44"/>
    <p:sldId id="379" r:id="rId45"/>
    <p:sldId id="382" r:id="rId46"/>
    <p:sldId id="413" r:id="rId47"/>
    <p:sldId id="414" r:id="rId48"/>
    <p:sldId id="415" r:id="rId49"/>
    <p:sldId id="416" r:id="rId50"/>
    <p:sldId id="398" r:id="rId51"/>
    <p:sldId id="399" r:id="rId52"/>
    <p:sldId id="390" r:id="rId53"/>
    <p:sldId id="373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2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017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78E13-6D4E-E74B-8E2F-267ADBBC07BC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B153C-C14B-204C-84D2-39E07A1D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4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am only going to discuss resection</a:t>
            </a:r>
            <a:r>
              <a:rPr lang="en-US" baseline="0" dirty="0" smtClean="0"/>
              <a:t> vs transplantation, and will lay the foundation for additional talks showing why other options are needed in this widespread disease with high mortality.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B153C-C14B-204C-84D2-39E07A1D824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4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D3BE5-E6AC-4E1D-9132-4033EE99EDE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4896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CBFD7D-A754-40C0-A1AD-E59FAD5FDED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7093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F4230-6F59-4FB8-B413-4353C0A1A94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106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the patients</a:t>
            </a:r>
            <a:r>
              <a:rPr lang="en-US" baseline="0" dirty="0" smtClean="0"/>
              <a:t> who had 5 year overall survival, the patients in the resection group were less likely to have 5-year Disease-Free Survival (DFS) than the patients in the Transplant group (p=0.000).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E6998-26DD-42B0-B73F-CBFDD27955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B153C-C14B-204C-84D2-39E07A1D824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64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C7F6A4-99EC-4EE6-BF42-B3ACBB06B274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0876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7A4F1-92B6-4C3E-BF4C-5F975F5CD747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2563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7A560-B7D6-4EB6-BFA2-8303117EAE85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353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DDBE-6CF9-5748-BD3A-DF50D0853315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8D916-2A9B-5D41-84FD-538C08804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29" y="166914"/>
            <a:ext cx="9064171" cy="23368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FF00"/>
                </a:solidFill>
              </a:rPr>
              <a:t>     Resource Allocation in Managing HCC: Resection vs Transplantation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949513"/>
            <a:ext cx="8857560" cy="40994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3800" dirty="0" smtClean="0">
                <a:solidFill>
                  <a:srgbClr val="FF9900"/>
                </a:solidFill>
              </a:rPr>
              <a:t> National Cancer Institute- Cairo University </a:t>
            </a:r>
          </a:p>
          <a:p>
            <a:pPr>
              <a:defRPr/>
            </a:pPr>
            <a:r>
              <a:rPr lang="en-US" sz="3800" dirty="0" smtClean="0">
                <a:solidFill>
                  <a:srgbClr val="FF9900"/>
                </a:solidFill>
              </a:rPr>
              <a:t>BGO 2018, November 7, 2018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sz="3800" dirty="0" smtClean="0"/>
              <a:t>ALAN LIVINGSTONE</a:t>
            </a:r>
          </a:p>
          <a:p>
            <a:pPr>
              <a:lnSpc>
                <a:spcPct val="90000"/>
              </a:lnSpc>
              <a:defRPr/>
            </a:pPr>
            <a:r>
              <a:rPr lang="en-US" sz="3800" dirty="0" smtClean="0"/>
              <a:t>PROFESSOR AND CHAIRMAN EMERITUS SURGERY</a:t>
            </a:r>
          </a:p>
          <a:p>
            <a:pPr>
              <a:lnSpc>
                <a:spcPct val="90000"/>
              </a:lnSpc>
              <a:defRPr/>
            </a:pPr>
            <a:r>
              <a:rPr lang="en-US" sz="3800" dirty="0" smtClean="0"/>
              <a:t>DIVISION of SURGICAL ONCOLOGY</a:t>
            </a:r>
          </a:p>
          <a:p>
            <a:pPr>
              <a:lnSpc>
                <a:spcPct val="90000"/>
              </a:lnSpc>
              <a:defRPr/>
            </a:pPr>
            <a:r>
              <a:rPr lang="en-US" sz="3800" dirty="0" smtClean="0"/>
              <a:t>UNIVERSITY OF MIAMI SCHOOL of MEDICINE</a:t>
            </a:r>
          </a:p>
          <a:p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ransplant 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91" y="1585784"/>
            <a:ext cx="8571470" cy="4525963"/>
          </a:xfrm>
        </p:spPr>
        <p:txBody>
          <a:bodyPr/>
          <a:lstStyle/>
          <a:p>
            <a:r>
              <a:rPr lang="en-US" dirty="0" smtClean="0"/>
              <a:t>Adult pts. </a:t>
            </a:r>
            <a:r>
              <a:rPr lang="en-US" dirty="0"/>
              <a:t>o</a:t>
            </a:r>
            <a:r>
              <a:rPr lang="en-US" dirty="0" smtClean="0"/>
              <a:t>n waiting list 116,874 (08/2017)</a:t>
            </a:r>
          </a:p>
          <a:p>
            <a:r>
              <a:rPr lang="en-US" dirty="0" smtClean="0"/>
              <a:t>Total Transplants performed 2016- </a:t>
            </a:r>
            <a:r>
              <a:rPr lang="en-US" dirty="0" smtClean="0">
                <a:solidFill>
                  <a:srgbClr val="FFC000"/>
                </a:solidFill>
              </a:rPr>
              <a:t>33,611</a:t>
            </a:r>
          </a:p>
          <a:p>
            <a:r>
              <a:rPr lang="en-US" dirty="0" smtClean="0"/>
              <a:t>Liver transplants 2016- </a:t>
            </a:r>
            <a:r>
              <a:rPr lang="en-US" dirty="0" smtClean="0">
                <a:solidFill>
                  <a:srgbClr val="FFC000"/>
                </a:solidFill>
              </a:rPr>
              <a:t>7,841</a:t>
            </a:r>
          </a:p>
          <a:p>
            <a:r>
              <a:rPr lang="en-US" dirty="0" smtClean="0"/>
              <a:t>Liver transplants 1988 to 2017- </a:t>
            </a:r>
            <a:r>
              <a:rPr lang="en-US" dirty="0" smtClean="0">
                <a:solidFill>
                  <a:srgbClr val="FFC000"/>
                </a:solidFill>
              </a:rPr>
              <a:t>151,895</a:t>
            </a:r>
          </a:p>
          <a:p>
            <a:r>
              <a:rPr lang="en-US" dirty="0" smtClean="0"/>
              <a:t>Cannot possibly transplant all HCC patients!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ransplant Realities- Arab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91" y="1585784"/>
            <a:ext cx="8571470" cy="4525963"/>
          </a:xfrm>
        </p:spPr>
        <p:txBody>
          <a:bodyPr/>
          <a:lstStyle/>
          <a:p>
            <a:r>
              <a:rPr lang="en-US" dirty="0" smtClean="0"/>
              <a:t>350 million people (similar to USA)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DDLT Riyadh 1990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LDLT National Liver Institute Egypt 1991</a:t>
            </a:r>
          </a:p>
          <a:p>
            <a:r>
              <a:rPr lang="en-US" dirty="0" smtClean="0"/>
              <a:t>Total LTs thru Aug 2013- </a:t>
            </a:r>
            <a:r>
              <a:rPr lang="en-US" dirty="0" smtClean="0">
                <a:solidFill>
                  <a:srgbClr val="FFC000"/>
                </a:solidFill>
              </a:rPr>
              <a:t>3804 (80% LDLT)</a:t>
            </a:r>
          </a:p>
          <a:p>
            <a:r>
              <a:rPr lang="en-US" dirty="0" smtClean="0"/>
              <a:t>Egypt did </a:t>
            </a:r>
            <a:r>
              <a:rPr lang="en-US" dirty="0" smtClean="0">
                <a:solidFill>
                  <a:srgbClr val="FFC000"/>
                </a:solidFill>
              </a:rPr>
              <a:t>2138 </a:t>
            </a:r>
            <a:r>
              <a:rPr lang="en-US" dirty="0" smtClean="0"/>
              <a:t>of total- LDLTs</a:t>
            </a:r>
          </a:p>
          <a:p>
            <a:r>
              <a:rPr lang="en-US" dirty="0" smtClean="0"/>
              <a:t>Huge organ shortage!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6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ransplant Realities- Egypt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90" y="1585784"/>
            <a:ext cx="8884509" cy="5047245"/>
          </a:xfrm>
        </p:spPr>
        <p:txBody>
          <a:bodyPr/>
          <a:lstStyle/>
          <a:p>
            <a:r>
              <a:rPr lang="en-US" dirty="0" smtClean="0"/>
              <a:t>Highest prevalence of </a:t>
            </a:r>
            <a:r>
              <a:rPr lang="en-US" dirty="0" err="1" smtClean="0"/>
              <a:t>Hep</a:t>
            </a:r>
            <a:r>
              <a:rPr lang="en-US" dirty="0" smtClean="0"/>
              <a:t> C in world (type 4)</a:t>
            </a:r>
          </a:p>
          <a:p>
            <a:r>
              <a:rPr lang="en-US" dirty="0" smtClean="0"/>
              <a:t>Basically only </a:t>
            </a:r>
            <a:r>
              <a:rPr lang="en-US" dirty="0" smtClean="0">
                <a:solidFill>
                  <a:srgbClr val="FFC000"/>
                </a:solidFill>
              </a:rPr>
              <a:t>LDLT</a:t>
            </a:r>
            <a:r>
              <a:rPr lang="en-US" dirty="0" smtClean="0"/>
              <a:t> (0.2% donor mortality)</a:t>
            </a:r>
          </a:p>
          <a:p>
            <a:r>
              <a:rPr lang="en-US" dirty="0" smtClean="0"/>
              <a:t>Transplant volumes (total performed):							</a:t>
            </a:r>
            <a:r>
              <a:rPr lang="en-US" dirty="0" err="1" smtClean="0"/>
              <a:t>Wadi</a:t>
            </a:r>
            <a:r>
              <a:rPr lang="en-US" dirty="0" smtClean="0"/>
              <a:t> El-Nile:       400- 28/</a:t>
            </a:r>
            <a:r>
              <a:rPr lang="en-US" dirty="0" err="1" smtClean="0"/>
              <a:t>yr</a:t>
            </a:r>
            <a:r>
              <a:rPr lang="en-US" dirty="0" smtClean="0"/>
              <a:t>									     Dar El </a:t>
            </a:r>
            <a:r>
              <a:rPr lang="en-US" dirty="0" err="1" smtClean="0"/>
              <a:t>Foad</a:t>
            </a:r>
            <a:r>
              <a:rPr lang="en-US" dirty="0" smtClean="0"/>
              <a:t>:        350- 25/</a:t>
            </a:r>
            <a:r>
              <a:rPr lang="en-US" dirty="0" err="1" smtClean="0"/>
              <a:t>yr</a:t>
            </a:r>
            <a:r>
              <a:rPr lang="en-US" dirty="0" smtClean="0"/>
              <a:t>								         		Al-Mansoura U: 267- 30/</a:t>
            </a:r>
            <a:r>
              <a:rPr lang="en-US" dirty="0" err="1" smtClean="0"/>
              <a:t>yr</a:t>
            </a:r>
            <a:r>
              <a:rPr lang="en-US" dirty="0" smtClean="0"/>
              <a:t>							           		Nat Liver </a:t>
            </a:r>
            <a:r>
              <a:rPr lang="en-US" dirty="0" err="1" smtClean="0"/>
              <a:t>Inst</a:t>
            </a:r>
            <a:r>
              <a:rPr lang="en-US" dirty="0" smtClean="0"/>
              <a:t> :    205- 10/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UM/JMH does over 130 LTs/year</a:t>
            </a:r>
          </a:p>
          <a:p>
            <a:r>
              <a:rPr lang="en-US" dirty="0" smtClean="0"/>
              <a:t>Cannot possibly transplant all HCC patients!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2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Seminal Paper on HCC in </a:t>
            </a:r>
            <a:r>
              <a:rPr lang="en-US" dirty="0" err="1" smtClean="0">
                <a:solidFill>
                  <a:srgbClr val="FFFF00"/>
                </a:solidFill>
              </a:rPr>
              <a:t>Cirrhotics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1993, </a:t>
            </a:r>
            <a:r>
              <a:rPr lang="en-US" dirty="0" err="1" smtClean="0"/>
              <a:t>unresectable</a:t>
            </a:r>
            <a:r>
              <a:rPr lang="en-US" dirty="0" smtClean="0"/>
              <a:t> </a:t>
            </a:r>
            <a:r>
              <a:rPr lang="en-US" dirty="0" err="1" smtClean="0"/>
              <a:t>cirrhotics</a:t>
            </a:r>
            <a:r>
              <a:rPr lang="en-US" dirty="0" smtClean="0"/>
              <a:t> were transplanted- with suboptimal results</a:t>
            </a:r>
          </a:p>
          <a:p>
            <a:r>
              <a:rPr lang="en-US" dirty="0" smtClean="0"/>
              <a:t>Proposal: Transplant the </a:t>
            </a:r>
            <a:r>
              <a:rPr lang="en-US" u="sng" dirty="0" smtClean="0">
                <a:solidFill>
                  <a:srgbClr val="FFC000"/>
                </a:solidFill>
              </a:rPr>
              <a:t>resectable</a:t>
            </a:r>
            <a:r>
              <a:rPr lang="en-US" dirty="0" smtClean="0"/>
              <a:t> patients!</a:t>
            </a:r>
          </a:p>
          <a:p>
            <a:r>
              <a:rPr lang="en-US" dirty="0" smtClean="0"/>
              <a:t>Result: excellent outcomes</a:t>
            </a:r>
          </a:p>
          <a:p>
            <a:r>
              <a:rPr lang="en-US" dirty="0" smtClean="0"/>
              <a:t>But what about other issues including best use of resources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28512" y="5756831"/>
            <a:ext cx="3171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Bismuth,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1993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Result of Bismuth and </a:t>
            </a:r>
            <a:r>
              <a:rPr lang="en-US" dirty="0" err="1" smtClean="0">
                <a:solidFill>
                  <a:srgbClr val="FFFF00"/>
                </a:solidFill>
              </a:rPr>
              <a:t>Mazzaferro</a:t>
            </a:r>
            <a:r>
              <a:rPr lang="en-US" dirty="0" smtClean="0">
                <a:solidFill>
                  <a:srgbClr val="FFFF00"/>
                </a:solidFill>
              </a:rPr>
              <a:t> Papers on HCC in </a:t>
            </a:r>
            <a:r>
              <a:rPr lang="en-US" dirty="0" err="1" smtClean="0">
                <a:solidFill>
                  <a:srgbClr val="FFFF00"/>
                </a:solidFill>
              </a:rPr>
              <a:t>Cirrhotics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7441"/>
            <a:ext cx="8229600" cy="2938749"/>
          </a:xfrm>
        </p:spPr>
        <p:txBody>
          <a:bodyPr/>
          <a:lstStyle/>
          <a:p>
            <a:r>
              <a:rPr lang="en-US" dirty="0" smtClean="0"/>
              <a:t>Markedly increased rates of transplantation for HCC in </a:t>
            </a:r>
            <a:r>
              <a:rPr lang="en-US" dirty="0" err="1" smtClean="0"/>
              <a:t>cirrhotics</a:t>
            </a:r>
            <a:r>
              <a:rPr lang="en-US" dirty="0" smtClean="0"/>
              <a:t>-Milan criteria</a:t>
            </a:r>
          </a:p>
          <a:p>
            <a:r>
              <a:rPr lang="en-US" dirty="0" smtClean="0"/>
              <a:t>No question OS and RFS better</a:t>
            </a:r>
          </a:p>
          <a:p>
            <a:r>
              <a:rPr lang="en-US" dirty="0" smtClean="0"/>
              <a:t>What are the outcomes and implications?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Observations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to date comparing resection and transplantation are retrospective single institution series</a:t>
            </a:r>
          </a:p>
          <a:p>
            <a:r>
              <a:rPr lang="en-US" dirty="0" smtClean="0"/>
              <a:t>Suggest similar 5-year survival rates</a:t>
            </a:r>
          </a:p>
          <a:p>
            <a:r>
              <a:rPr lang="en-US" dirty="0" smtClean="0"/>
              <a:t>Suggest improved 5-year DFS for LT</a:t>
            </a:r>
          </a:p>
          <a:p>
            <a:r>
              <a:rPr lang="en-US" dirty="0" smtClean="0"/>
              <a:t>Most studies ignore patients who progress on wait list (</a:t>
            </a:r>
            <a:r>
              <a:rPr lang="en-US" dirty="0" smtClean="0">
                <a:solidFill>
                  <a:srgbClr val="FFC000"/>
                </a:solidFill>
              </a:rPr>
              <a:t>de-listing</a:t>
            </a:r>
            <a:r>
              <a:rPr lang="en-US" dirty="0" smtClean="0"/>
              <a:t>), and include incidentally identified HCC patients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5-Year Overall Survival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235363"/>
            <a:ext cx="9192289" cy="34028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589" y="6313183"/>
            <a:ext cx="4641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Rahman</a:t>
            </a:r>
            <a:r>
              <a:rPr lang="en-US" sz="2400" dirty="0" smtClean="0">
                <a:solidFill>
                  <a:srgbClr val="FFFF00"/>
                </a:solidFill>
              </a:rPr>
              <a:t>, Pedroso, Sola and Koniaris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09159" y="6458857"/>
            <a:ext cx="4641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Rahman</a:t>
            </a:r>
            <a:r>
              <a:rPr lang="en-US" sz="2400" dirty="0" smtClean="0">
                <a:solidFill>
                  <a:srgbClr val="FFFF00"/>
                </a:solidFill>
              </a:rPr>
              <a:t>, Pedroso, Sola and Koniaris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23757"/>
            <a:ext cx="9137914" cy="338267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5-Year Disease-Free Survival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University of Miami Review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Our Objective: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relative efficacy of resection or transplantation in the treatment of patients with HCC </a:t>
            </a:r>
          </a:p>
          <a:p>
            <a:r>
              <a:rPr lang="en-US" dirty="0" smtClean="0"/>
              <a:t>Included listed but not-transplanted, and excluded incidentally identified HCCs</a:t>
            </a:r>
          </a:p>
          <a:p>
            <a:r>
              <a:rPr lang="en-US" dirty="0" smtClean="0"/>
              <a:t>Identify patient subgroups that might be better treated with specific therapies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41226" y="5895330"/>
            <a:ext cx="2515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Koniaris,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-931568" y="1927729"/>
            <a:ext cx="9989822" cy="5845422"/>
            <a:chOff x="1524000" y="1731109"/>
            <a:chExt cx="6096000" cy="3883967"/>
          </a:xfrm>
        </p:grpSpPr>
        <p:sp>
          <p:nvSpPr>
            <p:cNvPr id="10" name="Rectangle 9"/>
            <p:cNvSpPr/>
            <p:nvPr/>
          </p:nvSpPr>
          <p:spPr>
            <a:xfrm>
              <a:off x="6652953" y="3100476"/>
              <a:ext cx="967047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Transplant Incidentals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(50)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05350" y="3100476"/>
              <a:ext cx="984250" cy="685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Intent to Transplant 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(257)</a:t>
              </a:r>
              <a:endParaRPr lang="en-US" sz="16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287588" y="3051093"/>
              <a:ext cx="9144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Resection    (106)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67100" y="4091076"/>
              <a:ext cx="9906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Transplanted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(220)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708650" y="4072026"/>
              <a:ext cx="9144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Listed Not Transplanted (37)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744788" y="2871874"/>
              <a:ext cx="4359179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1524000" y="2871876"/>
              <a:ext cx="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896328" y="3862476"/>
              <a:ext cx="227720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endCxn id="21" idx="0"/>
            </p:cNvCxnSpPr>
            <p:nvPr/>
          </p:nvCxnSpPr>
          <p:spPr>
            <a:xfrm rot="5400000">
              <a:off x="6061743" y="3966583"/>
              <a:ext cx="209550" cy="133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7004160" y="2973269"/>
              <a:ext cx="199614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1600200" y="28718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676400" y="28718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3" idx="0"/>
              <a:endCxn id="13" idx="0"/>
            </p:cNvCxnSpPr>
            <p:nvPr/>
          </p:nvCxnSpPr>
          <p:spPr>
            <a:xfrm rot="5400000" flipH="1" flipV="1">
              <a:off x="2744788" y="3051093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2655179" y="2961483"/>
              <a:ext cx="180807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457700" y="2567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" idx="2"/>
              <a:endCxn id="13" idx="2"/>
            </p:cNvCxnSpPr>
            <p:nvPr/>
          </p:nvCxnSpPr>
          <p:spPr>
            <a:xfrm rot="5400000">
              <a:off x="2744788" y="3660693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3429000" y="37862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26670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5400000" flipH="1" flipV="1">
              <a:off x="6477000" y="50054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rot="5400000" flipH="1" flipV="1">
              <a:off x="6400800" y="50054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12" idx="2"/>
            </p:cNvCxnSpPr>
            <p:nvPr/>
          </p:nvCxnSpPr>
          <p:spPr>
            <a:xfrm rot="5400000">
              <a:off x="5159058" y="3824059"/>
              <a:ext cx="76200" cy="6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>
              <a:endCxn id="12" idx="0"/>
            </p:cNvCxnSpPr>
            <p:nvPr/>
          </p:nvCxnSpPr>
          <p:spPr>
            <a:xfrm rot="5400000">
              <a:off x="5084366" y="2987366"/>
              <a:ext cx="226220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3790950" y="3976776"/>
              <a:ext cx="228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37719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37719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99237" y="2599109"/>
              <a:ext cx="545531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181600" y="1731109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181600" y="1731109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241509" y="3355893"/>
              <a:ext cx="1482891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/>
            <p:cNvSpPr txBox="1"/>
            <p:nvPr/>
          </p:nvSpPr>
          <p:spPr>
            <a:xfrm>
              <a:off x="3415301" y="3094283"/>
              <a:ext cx="1464338" cy="20450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/>
                <a:t>4 -Later Transplanted</a:t>
              </a:r>
              <a:endParaRPr lang="en-US" sz="1400" b="1" i="1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906047" y="1793737"/>
              <a:ext cx="1555295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Total Patients in Study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(413)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55501" y="625645"/>
            <a:ext cx="76377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Resection and Transplant Cohort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092700" y="3048000"/>
            <a:ext cx="29718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FF"/>
              </a:gs>
              <a:gs pos="100000">
                <a:srgbClr val="000000"/>
              </a:gs>
            </a:gsLst>
            <a:lin ang="5400000" scaled="1"/>
          </a:gradFill>
          <a:ln w="9525">
            <a:solidFill>
              <a:srgbClr val="CC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130300" y="2971800"/>
            <a:ext cx="22098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FF"/>
              </a:gs>
              <a:gs pos="100000">
                <a:srgbClr val="000000"/>
              </a:gs>
            </a:gsLst>
            <a:lin ang="5400000" scaled="1"/>
          </a:gradFill>
          <a:ln w="9525">
            <a:solidFill>
              <a:srgbClr val="CC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838200"/>
            <a:ext cx="7848600" cy="990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6600FF"/>
              </a:gs>
              <a:gs pos="100000">
                <a:srgbClr val="000000"/>
              </a:gs>
            </a:gsLst>
            <a:lin ang="5400000" scaled="1"/>
          </a:gradFill>
          <a:ln w="9525">
            <a:solidFill>
              <a:srgbClr val="CC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4357" name="Rectangle 5"/>
          <p:cNvSpPr>
            <a:spLocks noGrp="1" noChangeArrowheads="1"/>
          </p:cNvSpPr>
          <p:nvPr>
            <p:ph type="title"/>
          </p:nvPr>
        </p:nvSpPr>
        <p:spPr>
          <a:xfrm>
            <a:off x="644525" y="777875"/>
            <a:ext cx="7994650" cy="1157288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pitchFamily="50" charset="-128"/>
              </a:rPr>
              <a:t> TREATMENT OPTIONS 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406900" y="1828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247900" y="2665413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233613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6511925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263650" y="3016250"/>
            <a:ext cx="2000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solidFill>
                  <a:srgbClr val="FFFF00"/>
                </a:solidFill>
                <a:latin typeface="Times New Roman" pitchFamily="18" charset="0"/>
              </a:rPr>
              <a:t>Surgical</a:t>
            </a:r>
            <a:endParaRPr lang="th-TH" sz="36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26038" y="3111500"/>
            <a:ext cx="2905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solidFill>
                  <a:srgbClr val="FFFF00"/>
                </a:solidFill>
                <a:latin typeface="Times New Roman" pitchFamily="18" charset="0"/>
              </a:rPr>
              <a:t>Non-resective</a:t>
            </a:r>
            <a:endParaRPr lang="th-TH" sz="36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4650" y="4138613"/>
            <a:ext cx="3590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>
                <a:latin typeface="Times New Roman" pitchFamily="18" charset="0"/>
              </a:rPr>
              <a:t> Resection</a:t>
            </a:r>
          </a:p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>
                <a:latin typeface="Times New Roman" pitchFamily="18" charset="0"/>
              </a:rPr>
              <a:t>Transplantation</a:t>
            </a:r>
            <a:endParaRPr lang="th-TH" sz="3600">
              <a:latin typeface="Times New Roman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741863" y="4043363"/>
            <a:ext cx="40354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 dirty="0">
                <a:latin typeface="Times New Roman" pitchFamily="18" charset="0"/>
              </a:rPr>
              <a:t> TACE</a:t>
            </a:r>
          </a:p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 dirty="0">
                <a:latin typeface="Times New Roman" pitchFamily="18" charset="0"/>
              </a:rPr>
              <a:t> Chemotherapy</a:t>
            </a:r>
          </a:p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 dirty="0">
                <a:latin typeface="Times New Roman" pitchFamily="18" charset="0"/>
              </a:rPr>
              <a:t> Ablation Therapy</a:t>
            </a:r>
          </a:p>
          <a:p>
            <a:pPr eaLnBrk="1" hangingPunct="1">
              <a:buClr>
                <a:srgbClr val="00FFFF"/>
              </a:buClr>
              <a:buFontTx/>
              <a:buChar char="•"/>
            </a:pP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Radiation Therapy</a:t>
            </a:r>
            <a:endParaRPr lang="th-TH" sz="3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16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/>
          <p:nvPr/>
        </p:nvGrpSpPr>
        <p:grpSpPr>
          <a:xfrm>
            <a:off x="-931568" y="1927729"/>
            <a:ext cx="9989822" cy="5845422"/>
            <a:chOff x="1524000" y="1731109"/>
            <a:chExt cx="6096000" cy="3883967"/>
          </a:xfrm>
        </p:grpSpPr>
        <p:sp>
          <p:nvSpPr>
            <p:cNvPr id="10" name="Rectangle 9"/>
            <p:cNvSpPr/>
            <p:nvPr/>
          </p:nvSpPr>
          <p:spPr>
            <a:xfrm>
              <a:off x="6652953" y="3100476"/>
              <a:ext cx="967047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Transplant Incidentals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(50)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05350" y="3100476"/>
              <a:ext cx="984250" cy="685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Intent to Transplant 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(257)</a:t>
              </a:r>
              <a:endParaRPr lang="en-US" sz="1600" b="1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287588" y="3051093"/>
              <a:ext cx="914400" cy="609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Resection    (106)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67100" y="4091076"/>
              <a:ext cx="9906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Transplanted</a:t>
              </a:r>
            </a:p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(220)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708650" y="4072026"/>
              <a:ext cx="914400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</a:rPr>
                <a:t>Listed Not Transplanted (37)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744788" y="2871874"/>
              <a:ext cx="4359179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1524000" y="2871876"/>
              <a:ext cx="0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896328" y="3862476"/>
              <a:ext cx="227720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endCxn id="21" idx="0"/>
            </p:cNvCxnSpPr>
            <p:nvPr/>
          </p:nvCxnSpPr>
          <p:spPr>
            <a:xfrm rot="5400000">
              <a:off x="6061743" y="3966583"/>
              <a:ext cx="209550" cy="133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7004160" y="2973269"/>
              <a:ext cx="199614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1600200" y="28718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676400" y="28718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3" idx="0"/>
              <a:endCxn id="13" idx="0"/>
            </p:cNvCxnSpPr>
            <p:nvPr/>
          </p:nvCxnSpPr>
          <p:spPr>
            <a:xfrm rot="5400000" flipH="1" flipV="1">
              <a:off x="2744788" y="3051093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2655179" y="2961483"/>
              <a:ext cx="180807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457700" y="2567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3" idx="2"/>
              <a:endCxn id="13" idx="2"/>
            </p:cNvCxnSpPr>
            <p:nvPr/>
          </p:nvCxnSpPr>
          <p:spPr>
            <a:xfrm rot="5400000">
              <a:off x="2744788" y="3660693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3429000" y="37862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26670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5400000" flipH="1" flipV="1">
              <a:off x="6477000" y="50054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rot="5400000" flipH="1" flipV="1">
              <a:off x="6400800" y="50054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>
              <a:stCxn id="20" idx="2"/>
              <a:endCxn id="20" idx="2"/>
            </p:cNvCxnSpPr>
            <p:nvPr/>
          </p:nvCxnSpPr>
          <p:spPr>
            <a:xfrm rot="5400000">
              <a:off x="3962400" y="4624476"/>
              <a:ext cx="1588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>
              <a:stCxn id="12" idx="2"/>
            </p:cNvCxnSpPr>
            <p:nvPr/>
          </p:nvCxnSpPr>
          <p:spPr>
            <a:xfrm rot="5400000">
              <a:off x="5159058" y="3824059"/>
              <a:ext cx="76200" cy="6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>
              <a:endCxn id="12" idx="0"/>
            </p:cNvCxnSpPr>
            <p:nvPr/>
          </p:nvCxnSpPr>
          <p:spPr>
            <a:xfrm rot="5400000">
              <a:off x="5084366" y="2987366"/>
              <a:ext cx="226220" cy="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3790950" y="3976776"/>
              <a:ext cx="228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37719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3771900" y="5615076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99237" y="2599109"/>
              <a:ext cx="545531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181600" y="1731109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181600" y="1731109"/>
              <a:ext cx="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241509" y="3355893"/>
              <a:ext cx="1482891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/>
            <p:cNvSpPr txBox="1"/>
            <p:nvPr/>
          </p:nvSpPr>
          <p:spPr>
            <a:xfrm>
              <a:off x="3415301" y="3094283"/>
              <a:ext cx="1464338" cy="20450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/>
                <a:t>4 -Later Transplanted</a:t>
              </a:r>
              <a:endParaRPr lang="en-US" sz="1400" b="1" i="1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906047" y="1793737"/>
              <a:ext cx="1555295" cy="5334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Total Patients in Study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(413)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77535" y="724798"/>
            <a:ext cx="76377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Resection and Transplant Cohort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64694" y="3537220"/>
            <a:ext cx="8627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X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Patient characteristics: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Resection Patients: Normal liver: (No Cirrhosis/Fibrosis or MELD &lt; 8) = 28 %</a:t>
            </a:r>
          </a:p>
          <a:p>
            <a:r>
              <a:rPr lang="en-US" dirty="0" smtClean="0"/>
              <a:t>Resection Patients: 55% underwent partial lobectomy, 45% formal or extended lobectomy</a:t>
            </a:r>
          </a:p>
          <a:p>
            <a:r>
              <a:rPr lang="en-US" dirty="0" smtClean="0"/>
              <a:t>Resection Patients: Resections were generally performed within 1 month of referral</a:t>
            </a:r>
          </a:p>
          <a:p>
            <a:r>
              <a:rPr lang="en-US" dirty="0" smtClean="0"/>
              <a:t>Median time to transplant </a:t>
            </a:r>
            <a:r>
              <a:rPr lang="en-US" u="sng" dirty="0" smtClean="0">
                <a:solidFill>
                  <a:srgbClr val="FFC000"/>
                </a:solidFill>
              </a:rPr>
              <a:t>48 days </a:t>
            </a:r>
            <a:r>
              <a:rPr lang="en-US" dirty="0" smtClean="0"/>
              <a:t>from listing</a:t>
            </a:r>
          </a:p>
          <a:p>
            <a:r>
              <a:rPr lang="en-US" dirty="0" smtClean="0"/>
              <a:t>Similar median age 58, 70% men, some similar tumor characteristics (grade, vascular invasion)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Significant differences: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Hepatitis C in 28% in resection group and 74% of transplant group </a:t>
            </a:r>
          </a:p>
          <a:p>
            <a:r>
              <a:rPr lang="en-US" dirty="0" smtClean="0"/>
              <a:t>Median radiologic </a:t>
            </a:r>
            <a:r>
              <a:rPr lang="en-US" u="sng" dirty="0" smtClean="0"/>
              <a:t>tumor size</a:t>
            </a:r>
            <a:r>
              <a:rPr lang="en-US" dirty="0" smtClean="0"/>
              <a:t>: 7 cm in resection  group and 3 cm in transplantation group</a:t>
            </a:r>
          </a:p>
          <a:p>
            <a:r>
              <a:rPr lang="en-US" u="sng" dirty="0" smtClean="0"/>
              <a:t>Multiple tumors</a:t>
            </a:r>
            <a:r>
              <a:rPr lang="en-US" dirty="0" smtClean="0"/>
              <a:t>: 15% in resection group and 48% in transplantation group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9966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FF00"/>
                </a:solidFill>
              </a:rPr>
              <a:t>Overall Outcomes: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dirty="0" smtClean="0"/>
              <a:t>(All Patients Satisfying Current UNOS Criteria (Milan Criteria)</a:t>
            </a:r>
            <a:endParaRPr lang="en-US" sz="4000" dirty="0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45173"/>
            <a:ext cx="4495800" cy="391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199" y="2245173"/>
            <a:ext cx="4495801" cy="391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Resection versus ITT within Milan Criteria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09411"/>
            <a:ext cx="4495800" cy="4214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09411"/>
            <a:ext cx="4495800" cy="4214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22218" y="1820487"/>
            <a:ext cx="1462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Milan Criteria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261956" y="1820487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Milan Criteria, MELD &lt; 10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Recurrence-free survival: 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(Resection vs. All Non-Incidental Transplants)</a:t>
            </a:r>
            <a:endParaRPr lang="en-US" sz="3600" dirty="0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6291" y="1600200"/>
            <a:ext cx="6192982" cy="47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Limitations: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Retrospective analysis </a:t>
            </a:r>
          </a:p>
          <a:p>
            <a:r>
              <a:rPr lang="en-US" dirty="0" smtClean="0"/>
              <a:t>More Hepatitis C in transplantation group</a:t>
            </a:r>
          </a:p>
          <a:p>
            <a:r>
              <a:rPr lang="en-US" dirty="0" smtClean="0"/>
              <a:t>More multifocal tumors in the transplantation group</a:t>
            </a:r>
          </a:p>
          <a:p>
            <a:r>
              <a:rPr lang="en-US" dirty="0" smtClean="0"/>
              <a:t>Larger tumors in resection group</a:t>
            </a:r>
          </a:p>
          <a:p>
            <a:r>
              <a:rPr lang="en-US" dirty="0" smtClean="0"/>
              <a:t>Follow-up for recurrence not as stringent in resection cohort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8825"/>
            <a:ext cx="9144000" cy="5071297"/>
          </a:xfrm>
        </p:spPr>
        <p:txBody>
          <a:bodyPr>
            <a:normAutofit/>
          </a:bodyPr>
          <a:lstStyle/>
          <a:p>
            <a:r>
              <a:rPr lang="en-US" dirty="0" smtClean="0"/>
              <a:t>Many patients are not candidates for both resection and transplantation</a:t>
            </a:r>
          </a:p>
          <a:p>
            <a:r>
              <a:rPr lang="en-US" dirty="0" smtClean="0"/>
              <a:t>Hepatic resection and transplantation have similar overall 5-year survival rates</a:t>
            </a:r>
          </a:p>
          <a:p>
            <a:r>
              <a:rPr lang="en-US" dirty="0" smtClean="0"/>
              <a:t>LT provides greater 5-year DFS overall but may have worse interim survival</a:t>
            </a:r>
          </a:p>
          <a:p>
            <a:r>
              <a:rPr lang="en-US" dirty="0" smtClean="0"/>
              <a:t>Patients listed but not transplanted have a very poor prognosis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 cont: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MELD score under 10, improved survival with resection patients relative to patients listed for LT</a:t>
            </a:r>
          </a:p>
          <a:p>
            <a:r>
              <a:rPr lang="en-US" dirty="0" smtClean="0"/>
              <a:t>These data support resection as first line therapy for HCC in early </a:t>
            </a:r>
            <a:r>
              <a:rPr lang="en-US" dirty="0" err="1" smtClean="0"/>
              <a:t>cirrhotics</a:t>
            </a:r>
            <a:endParaRPr lang="en-US" dirty="0" smtClean="0"/>
          </a:p>
          <a:p>
            <a:r>
              <a:rPr lang="en-US" dirty="0" smtClean="0"/>
              <a:t>As the listed-but-not transplanted fraction increases the relative benefit of hepatic resection likely increases versus transplant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Other Perspectives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229" y="3123814"/>
            <a:ext cx="6813933" cy="19655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Optimal approach still controversial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What Can We Agree On?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337304"/>
          </a:xfrm>
        </p:spPr>
        <p:txBody>
          <a:bodyPr>
            <a:normAutofit fontScale="55000" lnSpcReduction="20000"/>
          </a:bodyPr>
          <a:lstStyle/>
          <a:p>
            <a:r>
              <a:rPr lang="en-US" sz="5800" dirty="0" smtClean="0"/>
              <a:t>Level of evidence for most therapeutic options for HCC is restricted to cohort investigations	 				</a:t>
            </a:r>
            <a:r>
              <a:rPr lang="en-US" sz="5800" dirty="0" smtClean="0">
                <a:solidFill>
                  <a:srgbClr val="FFC000"/>
                </a:solidFill>
              </a:rPr>
              <a:t>Level 3 evidence</a:t>
            </a:r>
          </a:p>
          <a:p>
            <a:endParaRPr lang="en-US" sz="5100" dirty="0" smtClean="0">
              <a:solidFill>
                <a:srgbClr val="FFC000"/>
              </a:solidFill>
            </a:endParaRPr>
          </a:p>
          <a:p>
            <a:r>
              <a:rPr lang="en-US" sz="5800" dirty="0" smtClean="0"/>
              <a:t>No large robust studies done to compare surgical resection versus liver transplantation for early stage disease</a:t>
            </a:r>
          </a:p>
          <a:p>
            <a:pPr>
              <a:buNone/>
            </a:pPr>
            <a:r>
              <a:rPr lang="en-US" dirty="0" smtClean="0"/>
              <a:t>																																																																																															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4088302" y="5780270"/>
            <a:ext cx="4368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Barcelona Group, Lancet 02/2012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Salvage Transplantation (SLT)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255" y="1816608"/>
            <a:ext cx="8229600" cy="3532632"/>
          </a:xfrm>
        </p:spPr>
        <p:txBody>
          <a:bodyPr/>
          <a:lstStyle/>
          <a:p>
            <a:r>
              <a:rPr lang="en-US" dirty="0" smtClean="0"/>
              <a:t>Resected 67 transplant eligible patients</a:t>
            </a:r>
          </a:p>
          <a:p>
            <a:r>
              <a:rPr lang="en-US" dirty="0" smtClean="0"/>
              <a:t>36/67 recurred</a:t>
            </a:r>
          </a:p>
          <a:p>
            <a:r>
              <a:rPr lang="en-US" dirty="0" smtClean="0"/>
              <a:t>Transplanted 16/36 (44%)</a:t>
            </a:r>
          </a:p>
          <a:p>
            <a:r>
              <a:rPr lang="en-US" dirty="0" smtClean="0"/>
              <a:t>5 Year survival - 70%</a:t>
            </a:r>
          </a:p>
          <a:p>
            <a:r>
              <a:rPr lang="en-US" dirty="0" smtClean="0"/>
              <a:t>Saves scarce liver grafts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35055" y="5779008"/>
            <a:ext cx="24284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Cherqui</a:t>
            </a:r>
            <a:r>
              <a:rPr lang="en-US" sz="2400" dirty="0" smtClean="0">
                <a:solidFill>
                  <a:srgbClr val="FFFF00"/>
                </a:solidFill>
              </a:rPr>
              <a:t>,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“De Principe” SLT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liver resection to select patients at high  risk for recurrence</a:t>
            </a:r>
          </a:p>
          <a:p>
            <a:r>
              <a:rPr lang="en-US" dirty="0" smtClean="0"/>
              <a:t>Examine pathology for microvascular invasion, satellite nodules, etc.</a:t>
            </a:r>
          </a:p>
          <a:p>
            <a:r>
              <a:rPr lang="en-US" dirty="0" smtClean="0"/>
              <a:t>Transplant high risk patients</a:t>
            </a:r>
          </a:p>
          <a:p>
            <a:r>
              <a:rPr lang="en-US" dirty="0" smtClean="0"/>
              <a:t>Minimizes use of scarce liver grafts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59823" y="5756831"/>
            <a:ext cx="5101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Barcelona Group,  Liver </a:t>
            </a:r>
            <a:r>
              <a:rPr lang="en-US" sz="2400" dirty="0" smtClean="0">
                <a:solidFill>
                  <a:srgbClr val="FFFF00"/>
                </a:solidFill>
              </a:rPr>
              <a:t>Transplantation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Benefit of Salvage Transplantation (SLT)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0992"/>
            <a:ext cx="8229600" cy="4525963"/>
          </a:xfrm>
        </p:spPr>
        <p:txBody>
          <a:bodyPr/>
          <a:lstStyle/>
          <a:p>
            <a:r>
              <a:rPr lang="en-US" dirty="0" smtClean="0"/>
              <a:t>93 patients: 20 had been resected </a:t>
            </a:r>
            <a:r>
              <a:rPr lang="en-US" dirty="0" err="1" smtClean="0"/>
              <a:t>vs</a:t>
            </a:r>
            <a:r>
              <a:rPr lang="en-US" dirty="0" smtClean="0"/>
              <a:t> 73 primary LT</a:t>
            </a:r>
          </a:p>
          <a:p>
            <a:r>
              <a:rPr lang="en-US" dirty="0" smtClean="0"/>
              <a:t>6/20 de </a:t>
            </a:r>
            <a:r>
              <a:rPr lang="en-US" dirty="0" err="1" smtClean="0"/>
              <a:t>principe</a:t>
            </a:r>
            <a:r>
              <a:rPr lang="en-US" dirty="0" smtClean="0"/>
              <a:t> SLT, 14/20 for recurrence</a:t>
            </a:r>
          </a:p>
          <a:p>
            <a:r>
              <a:rPr lang="en-US" dirty="0" smtClean="0"/>
              <a:t>5 Year survival rates: 												55% SLT </a:t>
            </a:r>
            <a:r>
              <a:rPr lang="en-US" dirty="0" err="1" smtClean="0"/>
              <a:t>vs</a:t>
            </a:r>
            <a:r>
              <a:rPr lang="en-US" dirty="0" smtClean="0"/>
              <a:t> 66% for primary LT (NS diff)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4011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Scatton</a:t>
            </a:r>
            <a:r>
              <a:rPr lang="en-US" sz="2400" dirty="0" smtClean="0">
                <a:solidFill>
                  <a:srgbClr val="FFFF00"/>
                </a:solidFill>
              </a:rPr>
              <a:t>,  Liver </a:t>
            </a:r>
            <a:r>
              <a:rPr lang="en-US" sz="2400" dirty="0" smtClean="0">
                <a:solidFill>
                  <a:srgbClr val="FFFF00"/>
                </a:solidFill>
              </a:rPr>
              <a:t>Transplantation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011"/>
            <a:ext cx="9144000" cy="196781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u="sng" dirty="0" smtClean="0">
                <a:solidFill>
                  <a:srgbClr val="FFFF00"/>
                </a:solidFill>
              </a:rPr>
              <a:t>Single</a:t>
            </a:r>
            <a:r>
              <a:rPr lang="en-US" dirty="0" smtClean="0">
                <a:solidFill>
                  <a:srgbClr val="FFFF00"/>
                </a:solidFill>
              </a:rPr>
              <a:t> HCC - </a:t>
            </a:r>
            <a:r>
              <a:rPr lang="en-US" sz="4900" dirty="0" smtClean="0">
                <a:solidFill>
                  <a:srgbClr val="FFFF00"/>
                </a:solidFill>
              </a:rPr>
              <a:t>Resection vs. </a:t>
            </a:r>
            <a:r>
              <a:rPr lang="en-US" sz="4900" dirty="0" err="1" smtClean="0">
                <a:solidFill>
                  <a:srgbClr val="FFFF00"/>
                </a:solidFill>
              </a:rPr>
              <a:t>Tx</a:t>
            </a:r>
            <a:r>
              <a:rPr lang="en-US" sz="4900" dirty="0" smtClean="0">
                <a:solidFill>
                  <a:srgbClr val="FFFF00"/>
                </a:solidFill>
              </a:rPr>
              <a:t>:</a:t>
            </a:r>
            <a:r>
              <a:rPr lang="en-US" sz="4900" dirty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Impact of </a:t>
            </a:r>
            <a:br>
              <a:rPr lang="en-US" sz="4900" dirty="0" smtClean="0">
                <a:solidFill>
                  <a:srgbClr val="FFFF00"/>
                </a:solidFill>
              </a:rPr>
            </a:br>
            <a:r>
              <a:rPr lang="en-US" sz="4900" dirty="0" smtClean="0">
                <a:solidFill>
                  <a:srgbClr val="FFFF00"/>
                </a:solidFill>
              </a:rPr>
              <a:t>Size &amp; Short Wait Times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1340530"/>
            <a:ext cx="9144000" cy="4252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Followed patients 10 years</a:t>
            </a:r>
          </a:p>
          <a:p>
            <a:r>
              <a:rPr lang="en-US" dirty="0" smtClean="0"/>
              <a:t>Recurrences &gt; in Rx group</a:t>
            </a:r>
          </a:p>
          <a:p>
            <a:r>
              <a:rPr lang="en-US" dirty="0" smtClean="0"/>
              <a:t>Rx </a:t>
            </a:r>
            <a:r>
              <a:rPr lang="en-US" u="sng" dirty="0" smtClean="0"/>
              <a:t>very early HCC </a:t>
            </a:r>
            <a:r>
              <a:rPr lang="en-US" dirty="0" smtClean="0"/>
              <a:t>&lt; 2 cm did as well as initial </a:t>
            </a:r>
            <a:r>
              <a:rPr lang="en-US" dirty="0" err="1" smtClean="0"/>
              <a:t>Tx</a:t>
            </a:r>
            <a:endParaRPr lang="en-US" dirty="0" smtClean="0"/>
          </a:p>
          <a:p>
            <a:r>
              <a:rPr lang="en-US" dirty="0" smtClean="0"/>
              <a:t>If &lt; 2 cm recurred, 25% had </a:t>
            </a:r>
            <a:r>
              <a:rPr lang="en-US" dirty="0" smtClean="0">
                <a:solidFill>
                  <a:srgbClr val="FFC000"/>
                </a:solidFill>
              </a:rPr>
              <a:t>salvage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							 - 10 year survival of 50% </a:t>
            </a:r>
          </a:p>
          <a:p>
            <a:r>
              <a:rPr lang="en-US" dirty="0" smtClean="0"/>
              <a:t>Rx treatment of choice in very early HCC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808006"/>
            <a:ext cx="4978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Sapisochin</a:t>
            </a:r>
            <a:r>
              <a:rPr lang="en-US" sz="2400" dirty="0" smtClean="0">
                <a:solidFill>
                  <a:srgbClr val="FFFF00"/>
                </a:solidFill>
              </a:rPr>
              <a:t> (Barcelona), 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Is LT Appropriate for Child’s A Milan Criteria HCC?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448"/>
            <a:ext cx="8229600" cy="4525963"/>
          </a:xfrm>
        </p:spPr>
        <p:txBody>
          <a:bodyPr/>
          <a:lstStyle/>
          <a:p>
            <a:r>
              <a:rPr lang="en-US" dirty="0" smtClean="0"/>
              <a:t> Child’s A </a:t>
            </a:r>
            <a:r>
              <a:rPr lang="en-US" dirty="0" err="1" smtClean="0"/>
              <a:t>cirrhotics</a:t>
            </a:r>
            <a:r>
              <a:rPr lang="en-US" dirty="0" smtClean="0"/>
              <a:t> with HCC within Milan criteria got artificially high MELD scores			    		(until 2017)</a:t>
            </a:r>
          </a:p>
          <a:p>
            <a:r>
              <a:rPr lang="en-US" dirty="0" smtClean="0"/>
              <a:t>Goal: estimate survival benefit of deceased donor LT in these patients vs. resection or RFA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472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Ioannou</a:t>
            </a:r>
            <a:r>
              <a:rPr lang="en-US" sz="2400" dirty="0" smtClean="0">
                <a:solidFill>
                  <a:srgbClr val="FFFF00"/>
                </a:solidFill>
              </a:rPr>
              <a:t>,  Am J Transplantation 2012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Is LT Appropriate for Child’s A Milan Criteria HCC?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5937"/>
            <a:ext cx="8229600" cy="2987040"/>
          </a:xfrm>
        </p:spPr>
        <p:txBody>
          <a:bodyPr/>
          <a:lstStyle/>
          <a:p>
            <a:r>
              <a:rPr lang="en-US" dirty="0" smtClean="0"/>
              <a:t> Studied 36,791 LT in MELD era:								-10,942 had HCC (76% Child’s A or B)</a:t>
            </a:r>
          </a:p>
          <a:p>
            <a:pPr>
              <a:buNone/>
            </a:pPr>
            <a:r>
              <a:rPr lang="en-US" dirty="0" smtClean="0"/>
              <a:t>				- non HCC recipients (71% Child’s C)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472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Ioannou</a:t>
            </a:r>
            <a:r>
              <a:rPr lang="en-US" sz="2400" dirty="0" smtClean="0">
                <a:solidFill>
                  <a:srgbClr val="FFFF00"/>
                </a:solidFill>
              </a:rPr>
              <a:t>,  Am J Transplantation 2012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Is LT Appropriate for Child’s A Milan Criteria HCC?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0176"/>
            <a:ext cx="8229600" cy="4525963"/>
          </a:xfrm>
        </p:spPr>
        <p:txBody>
          <a:bodyPr/>
          <a:lstStyle/>
          <a:p>
            <a:r>
              <a:rPr lang="en-US" dirty="0" smtClean="0"/>
              <a:t> Estimated median survival benefit of LT vs. resection was only 0.7 months at 3 years and 2.8 months at 5 years</a:t>
            </a:r>
          </a:p>
          <a:p>
            <a:r>
              <a:rPr lang="en-US" dirty="0" smtClean="0"/>
              <a:t>5 Year LT survival in Child’s A patients with HCC (68%) worse than non HCC (80%)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472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Ioannou</a:t>
            </a:r>
            <a:r>
              <a:rPr lang="en-US" sz="2400" dirty="0" smtClean="0">
                <a:solidFill>
                  <a:srgbClr val="FFFF00"/>
                </a:solidFill>
              </a:rPr>
              <a:t>,  Am J Transplantation 2012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Is LT Appropriate for Child’s A Milan Criteria HCC? </a:t>
            </a:r>
            <a:r>
              <a:rPr lang="en-US" dirty="0" smtClean="0">
                <a:solidFill>
                  <a:srgbClr val="FFC000"/>
                </a:solidFill>
              </a:rPr>
              <a:t>Conclusions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70176"/>
            <a:ext cx="9144000" cy="4525963"/>
          </a:xfrm>
        </p:spPr>
        <p:txBody>
          <a:bodyPr/>
          <a:lstStyle/>
          <a:p>
            <a:r>
              <a:rPr lang="en-US" dirty="0" smtClean="0"/>
              <a:t> Although LT may be best treatment for a </a:t>
            </a:r>
            <a:r>
              <a:rPr lang="en-US" i="1" u="sng" dirty="0" smtClean="0"/>
              <a:t>patient</a:t>
            </a:r>
            <a:r>
              <a:rPr lang="en-US" dirty="0" smtClean="0"/>
              <a:t> with Child’s A cirrhosis and early HCC, it is probably not the optimal use of scarce  </a:t>
            </a:r>
            <a:r>
              <a:rPr lang="en-US" i="1" u="sng" dirty="0" smtClean="0"/>
              <a:t>organs</a:t>
            </a:r>
          </a:p>
          <a:p>
            <a:r>
              <a:rPr lang="en-US" dirty="0" smtClean="0"/>
              <a:t>Consider using organs in other high MELD non HCC patients where </a:t>
            </a:r>
            <a:r>
              <a:rPr lang="en-US" u="sng" dirty="0" smtClean="0"/>
              <a:t>survival benefit </a:t>
            </a:r>
            <a:r>
              <a:rPr lang="en-US" dirty="0" smtClean="0"/>
              <a:t>much better 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472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Ioannou</a:t>
            </a:r>
            <a:r>
              <a:rPr lang="en-US" sz="2400" dirty="0" smtClean="0">
                <a:solidFill>
                  <a:srgbClr val="FFFF00"/>
                </a:solidFill>
              </a:rPr>
              <a:t>,  Am J Transplantation 2012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E</a:t>
            </a:r>
            <a:r>
              <a:rPr lang="en-US" dirty="0" smtClean="0">
                <a:solidFill>
                  <a:srgbClr val="FFFF00"/>
                </a:solidFill>
              </a:rPr>
              <a:t>arly and </a:t>
            </a:r>
            <a:r>
              <a:rPr lang="en-US" dirty="0" err="1" smtClean="0">
                <a:solidFill>
                  <a:srgbClr val="FFFF00"/>
                </a:solidFill>
              </a:rPr>
              <a:t>Resectable</a:t>
            </a:r>
            <a:r>
              <a:rPr lang="en-US" dirty="0" smtClean="0">
                <a:solidFill>
                  <a:srgbClr val="FFFF00"/>
                </a:solidFill>
              </a:rPr>
              <a:t> HCC: Who can Avoid Transplantation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1933207"/>
            <a:ext cx="9144000" cy="4757739"/>
          </a:xfrm>
        </p:spPr>
        <p:txBody>
          <a:bodyPr/>
          <a:lstStyle/>
          <a:p>
            <a:r>
              <a:rPr lang="en-US" dirty="0" smtClean="0"/>
              <a:t>357 HCC- Rx=221, </a:t>
            </a:r>
            <a:r>
              <a:rPr lang="en-US" dirty="0" err="1" smtClean="0"/>
              <a:t>Tx</a:t>
            </a:r>
            <a:r>
              <a:rPr lang="en-US" dirty="0" smtClean="0"/>
              <a:t>=136</a:t>
            </a:r>
          </a:p>
          <a:p>
            <a:r>
              <a:rPr lang="en-US" dirty="0" smtClean="0"/>
              <a:t>Identified good prognosis (GP) group: 			   			solitary, &lt;5cm, mod. </a:t>
            </a:r>
            <a:r>
              <a:rPr lang="en-US" dirty="0"/>
              <a:t>d</a:t>
            </a:r>
            <a:r>
              <a:rPr lang="en-US" dirty="0" smtClean="0"/>
              <a:t>ifferentiated, no LVI 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Rx=</a:t>
            </a:r>
            <a:r>
              <a:rPr lang="en-US" dirty="0" err="1" smtClean="0"/>
              <a:t>Tx</a:t>
            </a:r>
            <a:r>
              <a:rPr lang="en-US" dirty="0" smtClean="0"/>
              <a:t> OS at 5 years- 80%</a:t>
            </a:r>
          </a:p>
          <a:p>
            <a:r>
              <a:rPr lang="en-US" dirty="0" smtClean="0"/>
              <a:t>Confirmed by external validation group of 565 pts</a:t>
            </a:r>
          </a:p>
          <a:p>
            <a:r>
              <a:rPr lang="en-US" dirty="0" smtClean="0"/>
              <a:t>Conclusion: primarily </a:t>
            </a:r>
            <a:r>
              <a:rPr lang="en-US" u="sng" dirty="0" smtClean="0"/>
              <a:t>resect</a:t>
            </a:r>
            <a:r>
              <a:rPr lang="en-US" dirty="0" smtClean="0"/>
              <a:t> GP HCC when both feasible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6027543"/>
            <a:ext cx="3536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Scatton</a:t>
            </a:r>
            <a:r>
              <a:rPr lang="en-US" sz="2400" dirty="0" smtClean="0">
                <a:solidFill>
                  <a:srgbClr val="FFFF00"/>
                </a:solidFill>
              </a:rPr>
              <a:t> (Paris),  </a:t>
            </a:r>
            <a:r>
              <a:rPr lang="en-US" sz="2400" dirty="0">
                <a:solidFill>
                  <a:srgbClr val="FFFF00"/>
                </a:solidFill>
              </a:rPr>
              <a:t>J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2413"/>
            <a:ext cx="9144000" cy="20113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Child’s A HCC: Matched Rx vs </a:t>
            </a:r>
            <a:r>
              <a:rPr lang="en-US" sz="4900" dirty="0" err="1" smtClean="0">
                <a:solidFill>
                  <a:srgbClr val="FFFF00"/>
                </a:solidFill>
              </a:rPr>
              <a:t>Tx</a:t>
            </a:r>
            <a:r>
              <a:rPr lang="en-US" sz="4900" dirty="0" smtClean="0">
                <a:solidFill>
                  <a:srgbClr val="FFFF00"/>
                </a:solidFill>
              </a:rPr>
              <a:t> based on ITT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>
            <a:normAutofit/>
          </a:bodyPr>
          <a:lstStyle/>
          <a:p>
            <a:r>
              <a:rPr lang="en-US" dirty="0" smtClean="0"/>
              <a:t>57 patients each group: </a:t>
            </a:r>
          </a:p>
          <a:p>
            <a:r>
              <a:rPr lang="en-US" dirty="0" smtClean="0"/>
              <a:t>16/57 in </a:t>
            </a:r>
            <a:r>
              <a:rPr lang="en-US" dirty="0" err="1" smtClean="0"/>
              <a:t>Tx</a:t>
            </a:r>
            <a:r>
              <a:rPr lang="en-US" dirty="0" smtClean="0"/>
              <a:t> group not </a:t>
            </a:r>
            <a:r>
              <a:rPr lang="en-US" dirty="0" err="1" smtClean="0"/>
              <a:t>Tx</a:t>
            </a:r>
            <a:r>
              <a:rPr lang="en-US" dirty="0" smtClean="0"/>
              <a:t> due to tumor progression</a:t>
            </a:r>
          </a:p>
          <a:p>
            <a:r>
              <a:rPr lang="en-US" dirty="0" smtClean="0"/>
              <a:t>Considering ITT, 5 </a:t>
            </a:r>
            <a:r>
              <a:rPr lang="en-US" dirty="0" err="1" smtClean="0"/>
              <a:t>yr</a:t>
            </a:r>
            <a:r>
              <a:rPr lang="en-US" dirty="0" smtClean="0"/>
              <a:t> OS not different between 2 groups</a:t>
            </a:r>
          </a:p>
          <a:p>
            <a:r>
              <a:rPr lang="en-US" dirty="0" smtClean="0"/>
              <a:t>Rx viable treatment in </a:t>
            </a:r>
            <a:r>
              <a:rPr lang="en-US" dirty="0" err="1" smtClean="0"/>
              <a:t>resectable</a:t>
            </a:r>
            <a:r>
              <a:rPr lang="en-US" dirty="0" smtClean="0"/>
              <a:t> Child’s 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842893"/>
            <a:ext cx="44348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Foltys</a:t>
            </a:r>
            <a:r>
              <a:rPr lang="en-US" sz="2400" dirty="0" smtClean="0">
                <a:solidFill>
                  <a:srgbClr val="FFFF00"/>
                </a:solidFill>
              </a:rPr>
              <a:t> (Germany),  </a:t>
            </a:r>
            <a:r>
              <a:rPr lang="en-US" sz="2400" dirty="0" err="1" smtClean="0">
                <a:solidFill>
                  <a:srgbClr val="FFFF00"/>
                </a:solidFill>
              </a:rPr>
              <a:t>Clin</a:t>
            </a:r>
            <a:r>
              <a:rPr lang="en-US" sz="2400" dirty="0" smtClean="0">
                <a:solidFill>
                  <a:srgbClr val="FFFF00"/>
                </a:solidFill>
              </a:rPr>
              <a:t> Transplant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1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What Can We Agree On?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9216"/>
            <a:ext cx="8229600" cy="4525963"/>
          </a:xfrm>
        </p:spPr>
        <p:txBody>
          <a:bodyPr/>
          <a:lstStyle/>
          <a:p>
            <a:r>
              <a:rPr lang="en-US" dirty="0" smtClean="0"/>
              <a:t>Resect non-</a:t>
            </a:r>
            <a:r>
              <a:rPr lang="en-US" dirty="0" err="1" smtClean="0"/>
              <a:t>cirrhotics</a:t>
            </a:r>
            <a:endParaRPr lang="en-US" dirty="0" smtClean="0"/>
          </a:p>
          <a:p>
            <a:r>
              <a:rPr lang="en-US" dirty="0" smtClean="0"/>
              <a:t>Transplant Child Pugh C patients</a:t>
            </a:r>
          </a:p>
          <a:p>
            <a:r>
              <a:rPr lang="en-US" dirty="0" err="1" smtClean="0"/>
              <a:t>Incidentalomas</a:t>
            </a:r>
            <a:r>
              <a:rPr lang="en-US" dirty="0" smtClean="0"/>
              <a:t> don’t impact transplant outcomes</a:t>
            </a:r>
          </a:p>
          <a:p>
            <a:r>
              <a:rPr lang="en-US" dirty="0" smtClean="0"/>
              <a:t>Don’t transplant beyond Milan/UCSF criteria		(resection or alternatives)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Resection vs. </a:t>
            </a:r>
            <a:r>
              <a:rPr lang="en-US" dirty="0" err="1" smtClean="0">
                <a:solidFill>
                  <a:srgbClr val="FFFF00"/>
                </a:solidFill>
              </a:rPr>
              <a:t>Tx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Impact of MELD Score &amp; Short Wait Times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>
            <a:normAutofit/>
          </a:bodyPr>
          <a:lstStyle/>
          <a:p>
            <a:r>
              <a:rPr lang="en-US" dirty="0" smtClean="0"/>
              <a:t>Not matched or randomized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- all within Milan criteria-   MELD scores</a:t>
            </a:r>
          </a:p>
          <a:p>
            <a:r>
              <a:rPr lang="en-US" dirty="0" smtClean="0"/>
              <a:t>Rx- only 45/126 within MC</a:t>
            </a:r>
          </a:p>
          <a:p>
            <a:r>
              <a:rPr lang="en-US" dirty="0" smtClean="0"/>
              <a:t>Rx bigger and more poorly diff.</a:t>
            </a:r>
          </a:p>
          <a:p>
            <a:r>
              <a:rPr lang="en-US" dirty="0" smtClean="0"/>
              <a:t>Median time to </a:t>
            </a:r>
            <a:r>
              <a:rPr lang="en-US" dirty="0" err="1" smtClean="0"/>
              <a:t>Tx</a:t>
            </a:r>
            <a:r>
              <a:rPr lang="en-US" dirty="0" smtClean="0"/>
              <a:t>- 55 days- no drop offs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684637"/>
            <a:ext cx="3813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Squires (Atlanta),  J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5055687" y="3055255"/>
            <a:ext cx="181429" cy="347037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011"/>
            <a:ext cx="9144000" cy="196781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Resection vs. </a:t>
            </a:r>
            <a:r>
              <a:rPr lang="en-US" sz="4900" dirty="0" err="1" smtClean="0">
                <a:solidFill>
                  <a:srgbClr val="FFFF00"/>
                </a:solidFill>
              </a:rPr>
              <a:t>Tx</a:t>
            </a:r>
            <a:r>
              <a:rPr lang="en-US" sz="4900" dirty="0" smtClean="0">
                <a:solidFill>
                  <a:srgbClr val="FFFF00"/>
                </a:solidFill>
              </a:rPr>
              <a:t>:</a:t>
            </a:r>
            <a:r>
              <a:rPr lang="en-US" sz="4900" dirty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Impact of </a:t>
            </a:r>
            <a:br>
              <a:rPr lang="en-US" sz="4900" dirty="0" smtClean="0">
                <a:solidFill>
                  <a:srgbClr val="FFFF00"/>
                </a:solidFill>
              </a:rPr>
            </a:br>
            <a:r>
              <a:rPr lang="en-US" sz="4900" dirty="0" smtClean="0">
                <a:solidFill>
                  <a:srgbClr val="FFFF00"/>
                </a:solidFill>
              </a:rPr>
              <a:t>MELD Score &amp; Short Wait Times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Results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Tx</a:t>
            </a:r>
            <a:r>
              <a:rPr lang="en-US" dirty="0" smtClean="0"/>
              <a:t> vs Rx: OS 65.7% vs 44%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 vs Rx within Milan criteria and MELD &lt; 10:					-no significant difference</a:t>
            </a:r>
          </a:p>
          <a:p>
            <a:r>
              <a:rPr lang="en-US" dirty="0" smtClean="0"/>
              <a:t>Short wait times solves ITT issue, with TX &gt;OS and RFS - </a:t>
            </a:r>
            <a:r>
              <a:rPr lang="en-US" u="sng" dirty="0" smtClean="0"/>
              <a:t>caveat</a:t>
            </a:r>
          </a:p>
          <a:p>
            <a:r>
              <a:rPr lang="en-US" dirty="0" smtClean="0"/>
              <a:t>Rx Child’s A patients?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684637"/>
            <a:ext cx="3744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Squires (Atlanta),  J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9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Resection vs. </a:t>
            </a:r>
            <a:r>
              <a:rPr lang="en-US" dirty="0" err="1" smtClean="0">
                <a:solidFill>
                  <a:srgbClr val="FFFF00"/>
                </a:solidFill>
              </a:rPr>
              <a:t>Tx</a:t>
            </a:r>
            <a:r>
              <a:rPr lang="en-US" dirty="0" smtClean="0">
                <a:solidFill>
                  <a:srgbClr val="FFFF00"/>
                </a:solidFill>
              </a:rPr>
              <a:t> when </a:t>
            </a:r>
            <a:r>
              <a:rPr lang="en-US" u="sng" dirty="0" smtClean="0">
                <a:solidFill>
                  <a:srgbClr val="FFFF00"/>
                </a:solidFill>
              </a:rPr>
              <a:t>both</a:t>
            </a:r>
            <a:r>
              <a:rPr lang="en-US" dirty="0" smtClean="0">
                <a:solidFill>
                  <a:srgbClr val="FFFF00"/>
                </a:solidFill>
              </a:rPr>
              <a:t> Feasible: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Impact of MELD Score &amp; MVI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>
            <a:normAutofit/>
          </a:bodyPr>
          <a:lstStyle/>
          <a:p>
            <a:r>
              <a:rPr lang="en-US" dirty="0" smtClean="0"/>
              <a:t>1106 </a:t>
            </a:r>
            <a:r>
              <a:rPr lang="en-US" dirty="0" err="1" smtClean="0"/>
              <a:t>cirrhotics</a:t>
            </a:r>
            <a:r>
              <a:rPr lang="en-US" dirty="0" smtClean="0"/>
              <a:t> with HCC resected compared to “predicted” survival after </a:t>
            </a:r>
            <a:r>
              <a:rPr lang="en-US" dirty="0" err="1" smtClean="0"/>
              <a:t>Tx</a:t>
            </a:r>
            <a:endParaRPr lang="en-US" dirty="0" smtClean="0"/>
          </a:p>
          <a:p>
            <a:r>
              <a:rPr lang="en-US" dirty="0" smtClean="0"/>
              <a:t>With Rx, 5 </a:t>
            </a:r>
            <a:r>
              <a:rPr lang="en-US" dirty="0" err="1" smtClean="0"/>
              <a:t>Yr</a:t>
            </a:r>
            <a:r>
              <a:rPr lang="en-US" dirty="0" smtClean="0"/>
              <a:t> survival 67% with MELD &lt;10-						Rx benefit vs </a:t>
            </a:r>
            <a:r>
              <a:rPr lang="en-US" dirty="0" err="1" smtClean="0"/>
              <a:t>Tx</a:t>
            </a:r>
            <a:r>
              <a:rPr lang="en-US" dirty="0" smtClean="0"/>
              <a:t> of 4.5 months</a:t>
            </a:r>
          </a:p>
          <a:p>
            <a:r>
              <a:rPr lang="en-US" dirty="0" smtClean="0"/>
              <a:t>If MELD &gt;10 and no MVI, </a:t>
            </a:r>
            <a:r>
              <a:rPr lang="en-US" dirty="0" err="1" smtClean="0"/>
              <a:t>Tx</a:t>
            </a:r>
            <a:r>
              <a:rPr lang="en-US" dirty="0" smtClean="0"/>
              <a:t> survival benefit 3 </a:t>
            </a:r>
            <a:r>
              <a:rPr lang="en-US" dirty="0" err="1" smtClean="0"/>
              <a:t>mths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684637"/>
            <a:ext cx="4905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Vitale (Padua &amp; Taipei), 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2413"/>
            <a:ext cx="9144000" cy="20113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4900" dirty="0" smtClean="0">
                <a:solidFill>
                  <a:srgbClr val="FFFF00"/>
                </a:solidFill>
              </a:rPr>
              <a:t>Resection vs. </a:t>
            </a:r>
            <a:r>
              <a:rPr lang="en-US" sz="4900" dirty="0" err="1" smtClean="0">
                <a:solidFill>
                  <a:srgbClr val="FFFF00"/>
                </a:solidFill>
              </a:rPr>
              <a:t>Tx</a:t>
            </a:r>
            <a:r>
              <a:rPr lang="en-US" sz="4900" dirty="0" smtClean="0">
                <a:solidFill>
                  <a:srgbClr val="FFFF00"/>
                </a:solidFill>
              </a:rPr>
              <a:t> when </a:t>
            </a:r>
            <a:r>
              <a:rPr lang="en-US" sz="4900" u="sng" dirty="0" smtClean="0">
                <a:solidFill>
                  <a:srgbClr val="FFFF00"/>
                </a:solidFill>
              </a:rPr>
              <a:t>both</a:t>
            </a:r>
            <a:r>
              <a:rPr lang="en-US" sz="4900" dirty="0" smtClean="0">
                <a:solidFill>
                  <a:srgbClr val="FFFF00"/>
                </a:solidFill>
              </a:rPr>
              <a:t> Feasible:</a:t>
            </a:r>
            <a:br>
              <a:rPr lang="en-US" sz="4900" dirty="0" smtClean="0">
                <a:solidFill>
                  <a:srgbClr val="FFFF00"/>
                </a:solidFill>
              </a:rPr>
            </a:br>
            <a:r>
              <a:rPr lang="en-US" sz="4900" dirty="0" smtClean="0">
                <a:solidFill>
                  <a:srgbClr val="FFFF00"/>
                </a:solidFill>
              </a:rPr>
              <a:t>Impact of MELD Score &amp; MVI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Conclusions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>
            <a:norm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deleterious in </a:t>
            </a:r>
            <a:r>
              <a:rPr lang="en-US" dirty="0" err="1" smtClean="0"/>
              <a:t>resectable</a:t>
            </a:r>
            <a:r>
              <a:rPr lang="en-US" dirty="0" smtClean="0"/>
              <a:t> HCC if MELD &lt;10 or with MVI</a:t>
            </a:r>
          </a:p>
          <a:p>
            <a:r>
              <a:rPr lang="en-US" dirty="0" smtClean="0"/>
              <a:t>With organ shortage only a select group of </a:t>
            </a:r>
            <a:r>
              <a:rPr lang="en-US" dirty="0" err="1" smtClean="0"/>
              <a:t>resectable</a:t>
            </a:r>
            <a:r>
              <a:rPr lang="en-US" dirty="0" smtClean="0"/>
              <a:t> patients with MELD&gt; 10 should be transplanted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 if MELD &gt;10 and low risk of MVI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08476" y="5842893"/>
            <a:ext cx="4905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Vitale (Padua &amp; Taipei), 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Resection vs. </a:t>
            </a:r>
            <a:r>
              <a:rPr lang="en-US" dirty="0" err="1" smtClean="0">
                <a:solidFill>
                  <a:srgbClr val="FFFF00"/>
                </a:solidFill>
              </a:rPr>
              <a:t>LTx</a:t>
            </a:r>
            <a:r>
              <a:rPr lang="en-US" dirty="0" smtClean="0">
                <a:solidFill>
                  <a:srgbClr val="FFFF00"/>
                </a:solidFill>
              </a:rPr>
              <a:t> when </a:t>
            </a:r>
            <a:r>
              <a:rPr lang="en-US" u="sng" dirty="0" smtClean="0">
                <a:solidFill>
                  <a:srgbClr val="FFFF00"/>
                </a:solidFill>
              </a:rPr>
              <a:t>both</a:t>
            </a:r>
            <a:r>
              <a:rPr lang="en-US" dirty="0" smtClean="0">
                <a:solidFill>
                  <a:srgbClr val="FFFF00"/>
                </a:solidFill>
              </a:rPr>
              <a:t> Feasible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err="1" smtClean="0">
                <a:solidFill>
                  <a:srgbClr val="FFFF00"/>
                </a:solidFill>
              </a:rPr>
              <a:t>Metaanalysis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/>
          <a:lstStyle/>
          <a:p>
            <a:r>
              <a:rPr lang="en-US" dirty="0" smtClean="0"/>
              <a:t>  No RCT- </a:t>
            </a:r>
            <a:r>
              <a:rPr lang="en-US" dirty="0" smtClean="0">
                <a:solidFill>
                  <a:srgbClr val="FFC000"/>
                </a:solidFill>
              </a:rPr>
              <a:t>if ignore ITT</a:t>
            </a:r>
            <a:r>
              <a:rPr lang="en-US" dirty="0" smtClean="0"/>
              <a:t>, </a:t>
            </a:r>
            <a:r>
              <a:rPr lang="en-US" dirty="0" err="1" smtClean="0"/>
              <a:t>LTx</a:t>
            </a:r>
            <a:r>
              <a:rPr lang="en-US" dirty="0" smtClean="0"/>
              <a:t> has better OS and DFS</a:t>
            </a:r>
          </a:p>
          <a:p>
            <a:r>
              <a:rPr lang="en-US" dirty="0" smtClean="0"/>
              <a:t>7 studies- 1572 patients - </a:t>
            </a:r>
            <a:r>
              <a:rPr lang="en-US" dirty="0" smtClean="0">
                <a:solidFill>
                  <a:srgbClr val="FFC000"/>
                </a:solidFill>
              </a:rPr>
              <a:t>ITT</a:t>
            </a:r>
          </a:p>
          <a:p>
            <a:r>
              <a:rPr lang="en-US" dirty="0" smtClean="0"/>
              <a:t>No OS advantage at 5 years</a:t>
            </a:r>
          </a:p>
          <a:p>
            <a:r>
              <a:rPr lang="en-US" dirty="0" smtClean="0"/>
              <a:t>Conclusion: primarily </a:t>
            </a:r>
            <a:r>
              <a:rPr lang="en-US" u="sng" dirty="0" smtClean="0"/>
              <a:t>resect</a:t>
            </a:r>
            <a:r>
              <a:rPr lang="en-US" dirty="0" smtClean="0"/>
              <a:t> HCC when both feasible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3086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Proneth</a:t>
            </a:r>
            <a:r>
              <a:rPr lang="en-US" sz="2400" dirty="0" smtClean="0">
                <a:solidFill>
                  <a:srgbClr val="FFFF00"/>
                </a:solidFill>
              </a:rPr>
              <a:t>,  Ann </a:t>
            </a:r>
            <a:r>
              <a:rPr lang="en-US" sz="2400" dirty="0" err="1" smtClean="0">
                <a:solidFill>
                  <a:srgbClr val="FFFF00"/>
                </a:solidFill>
              </a:rPr>
              <a:t>Surg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Onc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3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9746" y="122234"/>
            <a:ext cx="9220202" cy="156635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4300" dirty="0" smtClean="0">
                <a:solidFill>
                  <a:srgbClr val="FFFF00"/>
                </a:solidFill>
              </a:rPr>
              <a:t>Cost Benefit Analysis Rx vs. </a:t>
            </a:r>
            <a:r>
              <a:rPr lang="en-US" sz="4300" dirty="0" err="1" smtClean="0">
                <a:solidFill>
                  <a:srgbClr val="FFFF00"/>
                </a:solidFill>
              </a:rPr>
              <a:t>LTx</a:t>
            </a:r>
            <a:r>
              <a:rPr lang="en-US" sz="4300" dirty="0" smtClean="0">
                <a:solidFill>
                  <a:srgbClr val="FFFF00"/>
                </a:solidFill>
              </a:rPr>
              <a:t> for early HCC</a:t>
            </a:r>
            <a:br>
              <a:rPr lang="en-US" sz="4300" dirty="0" smtClean="0">
                <a:solidFill>
                  <a:srgbClr val="FFFF00"/>
                </a:solidFill>
              </a:rPr>
            </a:br>
            <a:r>
              <a:rPr lang="en-US" sz="4200" dirty="0" smtClean="0">
                <a:solidFill>
                  <a:srgbClr val="FFC000"/>
                </a:solidFill>
              </a:rPr>
              <a:t>USA, Swiss, Singapore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1647648"/>
            <a:ext cx="9144000" cy="4252395"/>
          </a:xfrm>
        </p:spPr>
        <p:txBody>
          <a:bodyPr/>
          <a:lstStyle/>
          <a:p>
            <a:r>
              <a:rPr lang="en-US" dirty="0" smtClean="0"/>
              <a:t>Willingness-to- pay threshold: 					      				$50K/QALY</a:t>
            </a:r>
            <a:r>
              <a:rPr lang="en-US" dirty="0"/>
              <a:t> </a:t>
            </a:r>
            <a:r>
              <a:rPr lang="en-US" dirty="0" smtClean="0"/>
              <a:t>(quality adjusted life year)</a:t>
            </a:r>
          </a:p>
          <a:p>
            <a:r>
              <a:rPr lang="en-US" dirty="0" smtClean="0"/>
              <a:t>Rx 3.9 QALY vs 5.3  for </a:t>
            </a:r>
            <a:r>
              <a:rPr lang="en-US" dirty="0" err="1" smtClean="0"/>
              <a:t>LTx</a:t>
            </a:r>
            <a:endParaRPr lang="en-US" dirty="0" smtClean="0"/>
          </a:p>
          <a:p>
            <a:r>
              <a:rPr lang="en-US" dirty="0" smtClean="0"/>
              <a:t>LT cost effectiveness exceeded threshold in all 3 countries - </a:t>
            </a:r>
            <a:r>
              <a:rPr lang="en-US" dirty="0" err="1" smtClean="0"/>
              <a:t>LTx</a:t>
            </a:r>
            <a:r>
              <a:rPr lang="en-US" dirty="0" smtClean="0"/>
              <a:t> would have to cost &lt; $73K</a:t>
            </a:r>
          </a:p>
          <a:p>
            <a:r>
              <a:rPr lang="en-US" dirty="0" smtClean="0"/>
              <a:t>Resection is more cost effective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0799" y="5535168"/>
            <a:ext cx="2206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Lim, </a:t>
            </a:r>
            <a:r>
              <a:rPr lang="en-US" sz="2400" dirty="0" smtClean="0">
                <a:solidFill>
                  <a:srgbClr val="FFFF00"/>
                </a:solidFill>
              </a:rPr>
              <a:t>Hepatology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915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Does Living Donor </a:t>
            </a:r>
            <a:r>
              <a:rPr lang="en-US" dirty="0" smtClean="0">
                <a:solidFill>
                  <a:srgbClr val="FFFF00"/>
                </a:solidFill>
              </a:rPr>
              <a:t>Transplantation Change the Dynamic?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94" y="2692967"/>
            <a:ext cx="7598229" cy="216875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dirty="0" smtClean="0"/>
              <a:t>It eliminates the intention to treat issue and de-listing dropouts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34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Living Donor </a:t>
            </a:r>
            <a:r>
              <a:rPr lang="en-US" dirty="0" err="1" smtClean="0">
                <a:solidFill>
                  <a:srgbClr val="FFFF00"/>
                </a:solidFill>
              </a:rPr>
              <a:t>Tx</a:t>
            </a:r>
            <a:r>
              <a:rPr lang="en-US" dirty="0" smtClean="0">
                <a:solidFill>
                  <a:srgbClr val="FFFF00"/>
                </a:solidFill>
              </a:rPr>
              <a:t> vs Resection when both Feasible (Hong Kong)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69752"/>
            <a:ext cx="9144000" cy="4252395"/>
          </a:xfrm>
        </p:spPr>
        <p:txBody>
          <a:bodyPr/>
          <a:lstStyle/>
          <a:p>
            <a:r>
              <a:rPr lang="en-US" dirty="0" smtClean="0"/>
              <a:t>Single tumor up to 8cm</a:t>
            </a:r>
          </a:p>
          <a:p>
            <a:r>
              <a:rPr lang="en-US" dirty="0" smtClean="0"/>
              <a:t>50 LDLT vs 300 resections (LR)</a:t>
            </a:r>
          </a:p>
          <a:p>
            <a:r>
              <a:rPr lang="en-US" dirty="0" smtClean="0"/>
              <a:t>OS @ 5/10 </a:t>
            </a:r>
            <a:r>
              <a:rPr lang="en-US" dirty="0" err="1" smtClean="0"/>
              <a:t>yrs</a:t>
            </a:r>
            <a:r>
              <a:rPr lang="en-US" dirty="0" smtClean="0"/>
              <a:t>: 89 vs 76%, 83 vs 56%</a:t>
            </a:r>
          </a:p>
          <a:p>
            <a:r>
              <a:rPr lang="en-US" dirty="0" smtClean="0"/>
              <a:t>DFS @ 5/10 </a:t>
            </a:r>
            <a:r>
              <a:rPr lang="en-US" dirty="0" err="1" smtClean="0"/>
              <a:t>yrs</a:t>
            </a:r>
            <a:r>
              <a:rPr lang="en-US" dirty="0" smtClean="0"/>
              <a:t>: 87 vs 57%, 81 vs 40%</a:t>
            </a:r>
          </a:p>
          <a:p>
            <a:r>
              <a:rPr lang="en-US" dirty="0" smtClean="0"/>
              <a:t>Better survival: greater costs, complications, and risks to donor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7243" y="5894406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Dai,  </a:t>
            </a:r>
            <a:r>
              <a:rPr lang="en-US" sz="2400" dirty="0" smtClean="0">
                <a:solidFill>
                  <a:srgbClr val="FFFF00"/>
                </a:solidFill>
              </a:rPr>
              <a:t>HPB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6635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Living Donor </a:t>
            </a:r>
            <a:r>
              <a:rPr lang="en-US" dirty="0" err="1" smtClean="0">
                <a:solidFill>
                  <a:srgbClr val="FFFF00"/>
                </a:solidFill>
              </a:rPr>
              <a:t>Tx</a:t>
            </a:r>
            <a:r>
              <a:rPr lang="en-US" dirty="0" smtClean="0">
                <a:solidFill>
                  <a:srgbClr val="FFFF00"/>
                </a:solidFill>
              </a:rPr>
              <a:t> vs Rx </a:t>
            </a:r>
            <a:r>
              <a:rPr lang="en-US" dirty="0">
                <a:solidFill>
                  <a:srgbClr val="FFFF00"/>
                </a:solidFill>
              </a:rPr>
              <a:t>C</a:t>
            </a:r>
            <a:r>
              <a:rPr lang="en-US" dirty="0" smtClean="0">
                <a:solidFill>
                  <a:srgbClr val="FFFF00"/>
                </a:solidFill>
              </a:rPr>
              <a:t>hild A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C000"/>
                </a:solidFill>
              </a:rPr>
              <a:t>Multiple Nodules in Milan Criteria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2" y="2355238"/>
            <a:ext cx="9144000" cy="4252395"/>
          </a:xfrm>
        </p:spPr>
        <p:txBody>
          <a:bodyPr/>
          <a:lstStyle/>
          <a:p>
            <a:r>
              <a:rPr lang="en-US" dirty="0" smtClean="0"/>
              <a:t>2-3 nodules &lt;3cm-most </a:t>
            </a:r>
            <a:r>
              <a:rPr lang="en-US" dirty="0" err="1" smtClean="0"/>
              <a:t>hep</a:t>
            </a:r>
            <a:r>
              <a:rPr lang="en-US" dirty="0" smtClean="0"/>
              <a:t> B</a:t>
            </a:r>
          </a:p>
          <a:p>
            <a:r>
              <a:rPr lang="en-US" dirty="0" smtClean="0"/>
              <a:t>OS @ 5 </a:t>
            </a:r>
            <a:r>
              <a:rPr lang="en-US" dirty="0" err="1" smtClean="0"/>
              <a:t>yrs</a:t>
            </a:r>
            <a:r>
              <a:rPr lang="en-US" dirty="0" smtClean="0"/>
              <a:t>: 76 vs 51%</a:t>
            </a:r>
          </a:p>
          <a:p>
            <a:r>
              <a:rPr lang="en-US" dirty="0" smtClean="0"/>
              <a:t>DFS @ 5 </a:t>
            </a:r>
            <a:r>
              <a:rPr lang="en-US" dirty="0" err="1" smtClean="0"/>
              <a:t>yrs</a:t>
            </a:r>
            <a:r>
              <a:rPr lang="en-US" dirty="0" smtClean="0"/>
              <a:t>: 72 vs 20%</a:t>
            </a:r>
          </a:p>
          <a:p>
            <a:r>
              <a:rPr lang="en-US" dirty="0" smtClean="0"/>
              <a:t>Bilobar disease: outcomes same with LDLT but much worse after resection</a:t>
            </a:r>
          </a:p>
          <a:p>
            <a:r>
              <a:rPr lang="en-US" dirty="0" smtClean="0"/>
              <a:t>Consider LDLT with multiple nodules?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3284501" y="5899641"/>
            <a:ext cx="4967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Jiang, West China Hospital  </a:t>
            </a:r>
            <a:r>
              <a:rPr lang="en-US" sz="2400" dirty="0" err="1" smtClean="0">
                <a:solidFill>
                  <a:srgbClr val="FFFF00"/>
                </a:solidFill>
              </a:rPr>
              <a:t>Transpl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Int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6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FFFF00"/>
                </a:solidFill>
              </a:rPr>
              <a:t>Surgical Algorithm </a:t>
            </a:r>
            <a:r>
              <a:rPr lang="en-US" dirty="0">
                <a:solidFill>
                  <a:srgbClr val="FF9900"/>
                </a:solidFill>
              </a:rPr>
              <a:t>Operable Patients</a:t>
            </a:r>
            <a:br>
              <a:rPr lang="en-US" dirty="0">
                <a:solidFill>
                  <a:srgbClr val="FF99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University of Miami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78113"/>
            <a:ext cx="9144000" cy="3427412"/>
          </a:xfrm>
        </p:spPr>
        <p:txBody>
          <a:bodyPr/>
          <a:lstStyle/>
          <a:p>
            <a:pPr marL="685800" indent="-685800">
              <a:lnSpc>
                <a:spcPct val="110000"/>
              </a:lnSpc>
              <a:defRPr/>
            </a:pPr>
            <a:r>
              <a:rPr lang="en-US" b="1" u="sng" dirty="0" err="1" smtClean="0"/>
              <a:t>Noncirrhotic</a:t>
            </a:r>
            <a:r>
              <a:rPr lang="en-US" dirty="0" smtClean="0"/>
              <a:t>    -	Resection</a:t>
            </a:r>
          </a:p>
          <a:p>
            <a:pPr marL="685800" indent="-685800">
              <a:lnSpc>
                <a:spcPct val="110000"/>
              </a:lnSpc>
              <a:defRPr/>
            </a:pPr>
            <a:r>
              <a:rPr lang="en-US" b="1" u="sng" dirty="0" err="1" smtClean="0"/>
              <a:t>Cirrhotics</a:t>
            </a:r>
            <a:r>
              <a:rPr lang="en-US" b="1" dirty="0" smtClean="0"/>
              <a:t>  </a:t>
            </a:r>
            <a:r>
              <a:rPr lang="en-US" dirty="0" smtClean="0"/>
              <a:t>        -     Stratify 	     </a:t>
            </a:r>
          </a:p>
          <a:p>
            <a:pPr marL="685800" indent="-685800">
              <a:lnSpc>
                <a:spcPct val="110000"/>
              </a:lnSpc>
              <a:buFontTx/>
              <a:buNone/>
              <a:defRPr/>
            </a:pPr>
            <a:r>
              <a:rPr lang="en-US" dirty="0" smtClean="0"/>
              <a:t>	1. Child A		Small	-  RX vs TX						 							Large-  RX </a:t>
            </a:r>
          </a:p>
          <a:p>
            <a:pPr marL="685800" indent="-685800">
              <a:lnSpc>
                <a:spcPct val="110000"/>
              </a:lnSpc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2. Child B OR C	- TX within Milan Criteria</a:t>
            </a:r>
          </a:p>
        </p:txBody>
      </p:sp>
    </p:spTree>
    <p:extLst>
      <p:ext uri="{BB962C8B-B14F-4D97-AF65-F5344CB8AC3E}">
        <p14:creationId xmlns:p14="http://schemas.microsoft.com/office/powerpoint/2010/main" val="102564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824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Approach In An Ideal World: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Resect or Transplant?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2472"/>
            <a:ext cx="8229600" cy="4525963"/>
          </a:xfrm>
        </p:spPr>
        <p:txBody>
          <a:bodyPr/>
          <a:lstStyle/>
          <a:p>
            <a:r>
              <a:rPr lang="en-US" dirty="0" smtClean="0"/>
              <a:t>If cost were no object</a:t>
            </a:r>
          </a:p>
          <a:p>
            <a:r>
              <a:rPr lang="en-US" dirty="0" smtClean="0"/>
              <a:t>If immunosuppression/tolerance was solved</a:t>
            </a:r>
          </a:p>
          <a:p>
            <a:r>
              <a:rPr lang="en-US" dirty="0" smtClean="0"/>
              <a:t>If organ availability was unlimited</a:t>
            </a:r>
          </a:p>
          <a:p>
            <a:r>
              <a:rPr lang="en-US" dirty="0" smtClean="0"/>
              <a:t>If morbidity/mortality were equivalent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600" dirty="0" smtClean="0">
                <a:solidFill>
                  <a:srgbClr val="FFC000"/>
                </a:solidFill>
              </a:rPr>
              <a:t>              The answer would be easy!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Early </a:t>
            </a:r>
            <a:r>
              <a:rPr lang="en-US" dirty="0" err="1" smtClean="0">
                <a:solidFill>
                  <a:srgbClr val="FFFF00"/>
                </a:solidFill>
              </a:rPr>
              <a:t>Cirrhotics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9900"/>
                </a:solidFill>
              </a:rPr>
              <a:t>Resection 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2013"/>
            <a:ext cx="9144000" cy="435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Readily available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Cheaper immediate and long term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Results with small tumors?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Peripheral location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Large tumors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Persistent underlying disease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Results - OS vs DFS?</a:t>
            </a:r>
          </a:p>
        </p:txBody>
      </p:sp>
    </p:spTree>
    <p:extLst>
      <p:ext uri="{BB962C8B-B14F-4D97-AF65-F5344CB8AC3E}">
        <p14:creationId xmlns:p14="http://schemas.microsoft.com/office/powerpoint/2010/main" val="1010311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Early  </a:t>
            </a:r>
            <a:r>
              <a:rPr lang="en-US" dirty="0" err="1" smtClean="0">
                <a:solidFill>
                  <a:srgbClr val="FFFF00"/>
                </a:solidFill>
              </a:rPr>
              <a:t>Cirrhotics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9900"/>
                </a:solidFill>
              </a:rPr>
              <a:t>Transplantation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763" y="1974850"/>
            <a:ext cx="8763000" cy="46005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Gold standard for results but not organ utilization</a:t>
            </a:r>
          </a:p>
          <a:p>
            <a:pPr>
              <a:defRPr/>
            </a:pPr>
            <a:r>
              <a:rPr lang="en-US" dirty="0" smtClean="0"/>
              <a:t>Treats underlying disease</a:t>
            </a:r>
          </a:p>
          <a:p>
            <a:pPr>
              <a:defRPr/>
            </a:pPr>
            <a:r>
              <a:rPr lang="en-US" dirty="0" smtClean="0"/>
              <a:t>Less available/more expensive</a:t>
            </a:r>
          </a:p>
          <a:p>
            <a:pPr>
              <a:defRPr/>
            </a:pPr>
            <a:r>
              <a:rPr lang="en-US" dirty="0" smtClean="0"/>
              <a:t>Inadequate donors</a:t>
            </a:r>
          </a:p>
          <a:p>
            <a:pPr>
              <a:defRPr/>
            </a:pPr>
            <a:r>
              <a:rPr lang="en-US" b="1" dirty="0" smtClean="0"/>
              <a:t>Delisting phenomenon</a:t>
            </a:r>
          </a:p>
          <a:p>
            <a:pPr>
              <a:defRPr/>
            </a:pPr>
            <a:r>
              <a:rPr lang="en-US" dirty="0" smtClean="0"/>
              <a:t>Recurrence </a:t>
            </a:r>
            <a:r>
              <a:rPr lang="en-US" dirty="0" err="1" smtClean="0"/>
              <a:t>hep</a:t>
            </a:r>
            <a:r>
              <a:rPr lang="en-US" dirty="0" smtClean="0"/>
              <a:t> C now less problematic</a:t>
            </a:r>
          </a:p>
        </p:txBody>
      </p:sp>
    </p:spTree>
    <p:extLst>
      <p:ext uri="{BB962C8B-B14F-4D97-AF65-F5344CB8AC3E}">
        <p14:creationId xmlns:p14="http://schemas.microsoft.com/office/powerpoint/2010/main" val="1232909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1480"/>
            <a:ext cx="8229600" cy="4114787"/>
          </a:xfrm>
        </p:spPr>
        <p:txBody>
          <a:bodyPr/>
          <a:lstStyle/>
          <a:p>
            <a:r>
              <a:rPr lang="en-US" dirty="0" smtClean="0"/>
              <a:t>Resection and liver transplantation are complementary therapeutic modalities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Penalty for Rx: recurrence</a:t>
            </a:r>
            <a:r>
              <a:rPr lang="en-US" dirty="0" smtClean="0"/>
              <a:t>, underlying </a:t>
            </a:r>
            <a:r>
              <a:rPr lang="en-US" dirty="0" smtClean="0"/>
              <a:t>disease</a:t>
            </a:r>
          </a:p>
          <a:p>
            <a:r>
              <a:rPr lang="en-US" dirty="0" smtClean="0"/>
              <a:t>Penalty for </a:t>
            </a:r>
            <a:r>
              <a:rPr lang="en-US" dirty="0" err="1" smtClean="0"/>
              <a:t>Tx</a:t>
            </a:r>
            <a:r>
              <a:rPr lang="en-US" dirty="0" smtClean="0"/>
              <a:t>: </a:t>
            </a:r>
            <a:r>
              <a:rPr lang="en-US" dirty="0" err="1" smtClean="0"/>
              <a:t>immunosuppresion</a:t>
            </a:r>
            <a:r>
              <a:rPr lang="en-US" dirty="0" smtClean="0"/>
              <a:t>, cost, organ 				availability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Reality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776" y="2170176"/>
            <a:ext cx="382828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  All these issues 	                      	 and more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are not yet solved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824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Reality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02972"/>
            <a:ext cx="8628743" cy="4623064"/>
          </a:xfrm>
        </p:spPr>
        <p:txBody>
          <a:bodyPr/>
          <a:lstStyle/>
          <a:p>
            <a:r>
              <a:rPr lang="en-US" dirty="0" smtClean="0"/>
              <a:t>Cost is a major issue- health care costs in USA $3.4 </a:t>
            </a:r>
            <a:r>
              <a:rPr lang="en-US" u="sng" dirty="0" smtClean="0"/>
              <a:t>trillion</a:t>
            </a:r>
            <a:r>
              <a:rPr lang="en-US" dirty="0" smtClean="0"/>
              <a:t>/year (GDP Egypt 2017 $240 </a:t>
            </a:r>
            <a:r>
              <a:rPr lang="en-US" u="sng" dirty="0" smtClean="0"/>
              <a:t>billion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Immunosuppression/tolerance not solved</a:t>
            </a:r>
          </a:p>
          <a:p>
            <a:r>
              <a:rPr lang="en-US" dirty="0" smtClean="0"/>
              <a:t>Organ availability very limited</a:t>
            </a:r>
          </a:p>
          <a:p>
            <a:r>
              <a:rPr lang="en-US" dirty="0" smtClean="0"/>
              <a:t>Ongoing treatment costs&gt;$25K/</a:t>
            </a:r>
            <a:r>
              <a:rPr lang="en-US" dirty="0" err="1" smtClean="0"/>
              <a:t>yr</a:t>
            </a:r>
            <a:endParaRPr lang="en-US" dirty="0" smtClean="0"/>
          </a:p>
          <a:p>
            <a:r>
              <a:rPr lang="en-US" dirty="0" smtClean="0"/>
              <a:t>Morbidity/mortality/ outcomes?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02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HCC-Worldwide Problem</a:t>
            </a:r>
            <a:endParaRPr lang="th-TH" b="1" dirty="0" smtClean="0">
              <a:solidFill>
                <a:srgbClr val="FFFF00"/>
              </a:solidFill>
            </a:endParaRPr>
          </a:p>
        </p:txBody>
      </p:sp>
      <p:sp>
        <p:nvSpPr>
          <p:cNvPr id="4730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1638" y="2090738"/>
            <a:ext cx="8534400" cy="4557712"/>
          </a:xfrm>
        </p:spPr>
        <p:txBody>
          <a:bodyPr/>
          <a:lstStyle/>
          <a:p>
            <a:pPr>
              <a:buClr>
                <a:srgbClr val="00FFFF"/>
              </a:buClr>
              <a:defRPr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FF9900"/>
                </a:solidFill>
              </a:rPr>
              <a:t>3</a:t>
            </a:r>
            <a:r>
              <a:rPr lang="en-US" baseline="30000" dirty="0" smtClean="0">
                <a:solidFill>
                  <a:srgbClr val="FF9900"/>
                </a:solidFill>
              </a:rPr>
              <a:t>rd</a:t>
            </a:r>
            <a:r>
              <a:rPr lang="en-US" dirty="0" smtClean="0">
                <a:solidFill>
                  <a:srgbClr val="FF9900"/>
                </a:solidFill>
              </a:rPr>
              <a:t> leading cancer killer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</a:t>
            </a:r>
            <a:r>
              <a:rPr lang="en-US" sz="3200" dirty="0" smtClean="0"/>
              <a:t>Annual deaths = 788,000</a:t>
            </a:r>
          </a:p>
          <a:p>
            <a:pPr>
              <a:lnSpc>
                <a:spcPct val="150000"/>
              </a:lnSpc>
              <a:defRPr/>
            </a:pPr>
            <a:r>
              <a:rPr lang="en-US" sz="3200" dirty="0" smtClean="0"/>
              <a:t>  Transplantation is logistically impossible</a:t>
            </a: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847698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FFFF00"/>
                </a:solidFill>
              </a:rPr>
              <a:t>PRIMARY LIVER CANCER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USA 2018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30590"/>
            <a:ext cx="9144000" cy="392144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Incidence - 42,220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/>
              <a:t>Mortality  	-30,200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leading cause cancer deaths 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/>
              <a:t>Increasing incidence 2.7%/</a:t>
            </a:r>
            <a:r>
              <a:rPr lang="en-US" dirty="0" err="1" smtClean="0"/>
              <a:t>yr</a:t>
            </a:r>
            <a:r>
              <a:rPr lang="en-US" dirty="0" smtClean="0"/>
              <a:t> over last decade</a:t>
            </a:r>
          </a:p>
          <a:p>
            <a:pPr>
              <a:lnSpc>
                <a:spcPct val="160000"/>
              </a:lnSpc>
              <a:defRPr/>
            </a:pPr>
            <a:r>
              <a:rPr lang="en-US" dirty="0" smtClean="0"/>
              <a:t>If every available organ was used for HCC, insufficient organs</a:t>
            </a:r>
            <a:endParaRPr lang="en-US" dirty="0" smtClean="0">
              <a:solidFill>
                <a:srgbClr val="FF9900"/>
              </a:solidFill>
            </a:endParaRPr>
          </a:p>
          <a:p>
            <a:pPr>
              <a:lnSpc>
                <a:spcPct val="160000"/>
              </a:lnSpc>
              <a:buFontTx/>
              <a:buNone/>
              <a:defRPr/>
            </a:pPr>
            <a:r>
              <a:rPr lang="en-US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5977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1821</Words>
  <Application>Microsoft Office PowerPoint</Application>
  <PresentationFormat>On-screen Show (4:3)</PresentationFormat>
  <Paragraphs>300</Paragraphs>
  <Slides>53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ＭＳ Ｐゴシック</vt:lpstr>
      <vt:lpstr>Angsana New</vt:lpstr>
      <vt:lpstr>Arial</vt:lpstr>
      <vt:lpstr>Calibri</vt:lpstr>
      <vt:lpstr>Cordia New</vt:lpstr>
      <vt:lpstr>Times New Roman</vt:lpstr>
      <vt:lpstr>Office Theme</vt:lpstr>
      <vt:lpstr>     Resource Allocation in Managing HCC: Resection vs Transplantation </vt:lpstr>
      <vt:lpstr> TREATMENT OPTIONS </vt:lpstr>
      <vt:lpstr>What Can We Agree On?</vt:lpstr>
      <vt:lpstr>What Can We Agree On?</vt:lpstr>
      <vt:lpstr>Approach In An Ideal World: Resect or Transplant?</vt:lpstr>
      <vt:lpstr>Reality</vt:lpstr>
      <vt:lpstr>Reality</vt:lpstr>
      <vt:lpstr>HCC-Worldwide Problem</vt:lpstr>
      <vt:lpstr>PRIMARY LIVER CANCER USA 2018</vt:lpstr>
      <vt:lpstr>Transplant Realities</vt:lpstr>
      <vt:lpstr>Transplant Realities- Arab World</vt:lpstr>
      <vt:lpstr>Transplant Realities- Egypt</vt:lpstr>
      <vt:lpstr>Seminal Paper on HCC in Cirrhotics</vt:lpstr>
      <vt:lpstr>Result of Bismuth and Mazzaferro Papers on HCC in Cirrhotics</vt:lpstr>
      <vt:lpstr>Observations </vt:lpstr>
      <vt:lpstr>5-Year Overall Survival</vt:lpstr>
      <vt:lpstr>PowerPoint Presentation</vt:lpstr>
      <vt:lpstr>University of Miami Review Our Objective:</vt:lpstr>
      <vt:lpstr>PowerPoint Presentation</vt:lpstr>
      <vt:lpstr>PowerPoint Presentation</vt:lpstr>
      <vt:lpstr>Patient characteristics:</vt:lpstr>
      <vt:lpstr>Significant differences: </vt:lpstr>
      <vt:lpstr>Overall Outcomes: (All Patients Satisfying Current UNOS Criteria (Milan Criteria)</vt:lpstr>
      <vt:lpstr>Resection versus ITT within Milan Criteria</vt:lpstr>
      <vt:lpstr>Recurrence-free survival:   (Resection vs. All Non-Incidental Transplants)</vt:lpstr>
      <vt:lpstr>Limitations:</vt:lpstr>
      <vt:lpstr>Conclusions:</vt:lpstr>
      <vt:lpstr>Conclusions cont:</vt:lpstr>
      <vt:lpstr>Other Perspectives</vt:lpstr>
      <vt:lpstr>Salvage Transplantation (SLT)</vt:lpstr>
      <vt:lpstr>“De Principe” SLT</vt:lpstr>
      <vt:lpstr>Benefit of Salvage Transplantation (SLT)</vt:lpstr>
      <vt:lpstr> Single HCC - Resection vs. Tx: Impact of  Size &amp; Short Wait Times</vt:lpstr>
      <vt:lpstr> Is LT Appropriate for Child’s A Milan Criteria HCC?</vt:lpstr>
      <vt:lpstr> Is LT Appropriate for Child’s A Milan Criteria HCC?</vt:lpstr>
      <vt:lpstr> Is LT Appropriate for Child’s A Milan Criteria HCC?</vt:lpstr>
      <vt:lpstr> Is LT Appropriate for Child’s A Milan Criteria HCC? Conclusions</vt:lpstr>
      <vt:lpstr> Early and Resectable HCC: Who can Avoid Transplantation</vt:lpstr>
      <vt:lpstr> Child’s A HCC: Matched Rx vs Tx based on ITT</vt:lpstr>
      <vt:lpstr> Resection vs. Tx: Impact of MELD Score &amp; Short Wait Times</vt:lpstr>
      <vt:lpstr> Resection vs. Tx: Impact of  MELD Score &amp; Short Wait Times Results</vt:lpstr>
      <vt:lpstr> Resection vs. Tx when both Feasible: Impact of MELD Score &amp; MVI</vt:lpstr>
      <vt:lpstr> Resection vs. Tx when both Feasible: Impact of MELD Score &amp; MVI Conclusions</vt:lpstr>
      <vt:lpstr> Resection vs. LTx when both Feasible Metaanalysis</vt:lpstr>
      <vt:lpstr> Cost Benefit Analysis Rx vs. LTx for early HCC USA, Swiss, Singapore </vt:lpstr>
      <vt:lpstr>Does Living Donor Transplantation Change the Dynamic?</vt:lpstr>
      <vt:lpstr> Living Donor Tx vs Resection when both Feasible (Hong Kong)</vt:lpstr>
      <vt:lpstr> Living Donor Tx vs Rx Child A Multiple Nodules in Milan Criteria</vt:lpstr>
      <vt:lpstr>Surgical Algorithm Operable Patients University of Miami</vt:lpstr>
      <vt:lpstr>Early Cirrhotics Resection </vt:lpstr>
      <vt:lpstr>Early  Cirrhotics Transplantation</vt:lpstr>
      <vt:lpstr>Conclusions</vt:lpstr>
      <vt:lpstr>PowerPoint Presentation</vt:lpstr>
    </vt:vector>
  </TitlesOfParts>
  <Company>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Surgical Resection Superior to Transplantation in the Treatment of Hepatocellular Carcinoma?</dc:title>
  <dc:creator>Leni</dc:creator>
  <cp:lastModifiedBy>Livingstone, Alan S., M.D.</cp:lastModifiedBy>
  <cp:revision>453</cp:revision>
  <dcterms:created xsi:type="dcterms:W3CDTF">2011-04-12T11:39:17Z</dcterms:created>
  <dcterms:modified xsi:type="dcterms:W3CDTF">2018-11-01T01:04:43Z</dcterms:modified>
</cp:coreProperties>
</file>